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33" r:id="rId5"/>
    <p:sldId id="296" r:id="rId6"/>
    <p:sldId id="335" r:id="rId7"/>
    <p:sldId id="286" r:id="rId8"/>
    <p:sldId id="282" r:id="rId9"/>
    <p:sldId id="297" r:id="rId10"/>
    <p:sldId id="299" r:id="rId11"/>
    <p:sldId id="301" r:id="rId12"/>
    <p:sldId id="303" r:id="rId13"/>
    <p:sldId id="302" r:id="rId14"/>
    <p:sldId id="336" r:id="rId15"/>
    <p:sldId id="290" r:id="rId16"/>
    <p:sldId id="283" r:id="rId17"/>
    <p:sldId id="291" r:id="rId18"/>
    <p:sldId id="304" r:id="rId19"/>
    <p:sldId id="307" r:id="rId20"/>
    <p:sldId id="294" r:id="rId21"/>
    <p:sldId id="334" r:id="rId22"/>
  </p:sldIdLst>
  <p:sldSz cx="9144000" cy="6858000" type="screen4x3"/>
  <p:notesSz cx="6858000" cy="929005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51D"/>
    <a:srgbClr val="800000"/>
    <a:srgbClr val="CC0000"/>
    <a:srgbClr val="000099"/>
    <a:srgbClr val="FFFF00"/>
    <a:srgbClr val="583506"/>
    <a:srgbClr val="543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91" autoAdjust="0"/>
  </p:normalViewPr>
  <p:slideViewPr>
    <p:cSldViewPr>
      <p:cViewPr varScale="1">
        <p:scale>
          <a:sx n="107" d="100"/>
          <a:sy n="107" d="100"/>
        </p:scale>
        <p:origin x="17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41" d="100"/>
          <a:sy n="41" d="100"/>
        </p:scale>
        <p:origin x="-852" y="-114"/>
      </p:cViewPr>
      <p:guideLst>
        <p:guide orient="horz" pos="2927"/>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1"/>
            <a:ext cx="2971800" cy="464502"/>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vl1pPr>
          </a:lstStyle>
          <a:p>
            <a:endParaRPr lang="en-GB"/>
          </a:p>
        </p:txBody>
      </p:sp>
      <p:sp>
        <p:nvSpPr>
          <p:cNvPr id="13315" name="Rectangle 3"/>
          <p:cNvSpPr>
            <a:spLocks noGrp="1" noChangeArrowheads="1"/>
          </p:cNvSpPr>
          <p:nvPr>
            <p:ph type="dt" idx="1"/>
          </p:nvPr>
        </p:nvSpPr>
        <p:spPr bwMode="auto">
          <a:xfrm>
            <a:off x="3884616" y="1"/>
            <a:ext cx="2971800" cy="464502"/>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vl1pPr>
          </a:lstStyle>
          <a:p>
            <a:endParaRPr lang="en-GB"/>
          </a:p>
        </p:txBody>
      </p:sp>
      <p:sp>
        <p:nvSpPr>
          <p:cNvPr id="13316" name="Rectangle 4"/>
          <p:cNvSpPr>
            <a:spLocks noGrp="1" noRot="1" noChangeAspect="1" noChangeArrowheads="1" noTextEdit="1"/>
          </p:cNvSpPr>
          <p:nvPr>
            <p:ph type="sldImg" idx="2"/>
          </p:nvPr>
        </p:nvSpPr>
        <p:spPr bwMode="auto">
          <a:xfrm>
            <a:off x="1104900" y="695325"/>
            <a:ext cx="4648200" cy="34861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1" y="4412775"/>
            <a:ext cx="5486400" cy="4180522"/>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318" name="Rectangle 6"/>
          <p:cNvSpPr>
            <a:spLocks noGrp="1" noChangeArrowheads="1"/>
          </p:cNvSpPr>
          <p:nvPr>
            <p:ph type="ftr" sz="quarter" idx="4"/>
          </p:nvPr>
        </p:nvSpPr>
        <p:spPr bwMode="auto">
          <a:xfrm>
            <a:off x="2" y="8823939"/>
            <a:ext cx="2971800" cy="464502"/>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vl1pPr>
          </a:lstStyle>
          <a:p>
            <a:endParaRPr lang="en-GB"/>
          </a:p>
        </p:txBody>
      </p:sp>
      <p:sp>
        <p:nvSpPr>
          <p:cNvPr id="13319" name="Rectangle 7"/>
          <p:cNvSpPr>
            <a:spLocks noGrp="1" noChangeArrowheads="1"/>
          </p:cNvSpPr>
          <p:nvPr>
            <p:ph type="sldNum" sz="quarter" idx="5"/>
          </p:nvPr>
        </p:nvSpPr>
        <p:spPr bwMode="auto">
          <a:xfrm>
            <a:off x="3884616" y="8823939"/>
            <a:ext cx="2971800" cy="464502"/>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vl1pPr>
          </a:lstStyle>
          <a:p>
            <a:fld id="{D3B47FDF-6E4D-43C1-A169-E0E00A91F0D9}" type="slidenum">
              <a:rPr lang="en-GB"/>
              <a:pPr/>
              <a:t>‹#›</a:t>
            </a:fld>
            <a:endParaRPr lang="en-GB"/>
          </a:p>
        </p:txBody>
      </p:sp>
    </p:spTree>
    <p:extLst>
      <p:ext uri="{BB962C8B-B14F-4D97-AF65-F5344CB8AC3E}">
        <p14:creationId xmlns:p14="http://schemas.microsoft.com/office/powerpoint/2010/main" val="434865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Evening Everyone.  </a:t>
            </a:r>
          </a:p>
          <a:p>
            <a:r>
              <a:rPr lang="en-GB" dirty="0"/>
              <a:t>I want to begin by giving you a very important date for your diaries…….</a:t>
            </a:r>
          </a:p>
          <a:p>
            <a:endParaRPr lang="en-GB" dirty="0"/>
          </a:p>
        </p:txBody>
      </p:sp>
      <p:sp>
        <p:nvSpPr>
          <p:cNvPr id="4" name="Slide Number Placeholder 3"/>
          <p:cNvSpPr>
            <a:spLocks noGrp="1"/>
          </p:cNvSpPr>
          <p:nvPr>
            <p:ph type="sldNum" sz="quarter" idx="10"/>
          </p:nvPr>
        </p:nvSpPr>
        <p:spPr/>
        <p:txBody>
          <a:bodyPr/>
          <a:lstStyle/>
          <a:p>
            <a:fld id="{D3B47FDF-6E4D-43C1-A169-E0E00A91F0D9}" type="slidenum">
              <a:rPr lang="en-GB" smtClean="0"/>
              <a:pPr/>
              <a:t>1</a:t>
            </a:fld>
            <a:endParaRPr lang="en-GB"/>
          </a:p>
        </p:txBody>
      </p:sp>
    </p:spTree>
    <p:extLst>
      <p:ext uri="{BB962C8B-B14F-4D97-AF65-F5344CB8AC3E}">
        <p14:creationId xmlns:p14="http://schemas.microsoft.com/office/powerpoint/2010/main" val="110457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I want to assure you that this is a process we do not take lightly and the staff work very hard to ensure we place your child in the right group for them.</a:t>
            </a:r>
          </a:p>
          <a:p>
            <a:r>
              <a:rPr lang="en-GB" baseline="0" dirty="0"/>
              <a:t>We review the setting regularly and it’s important to know that no pupil has a place in a group for their five years.  If it is right for them to move – we’ll move them.</a:t>
            </a:r>
          </a:p>
        </p:txBody>
      </p:sp>
      <p:sp>
        <p:nvSpPr>
          <p:cNvPr id="4" name="Slide Number Placeholder 3"/>
          <p:cNvSpPr>
            <a:spLocks noGrp="1"/>
          </p:cNvSpPr>
          <p:nvPr>
            <p:ph type="sldNum" sz="quarter" idx="10"/>
          </p:nvPr>
        </p:nvSpPr>
        <p:spPr/>
        <p:txBody>
          <a:bodyPr/>
          <a:lstStyle/>
          <a:p>
            <a:fld id="{D3B47FDF-6E4D-43C1-A169-E0E00A91F0D9}" type="slidenum">
              <a:rPr lang="en-GB" smtClean="0"/>
              <a:pPr/>
              <a:t>10</a:t>
            </a:fld>
            <a:endParaRPr lang="en-GB"/>
          </a:p>
        </p:txBody>
      </p:sp>
    </p:spTree>
    <p:extLst>
      <p:ext uri="{BB962C8B-B14F-4D97-AF65-F5344CB8AC3E}">
        <p14:creationId xmlns:p14="http://schemas.microsoft.com/office/powerpoint/2010/main" val="233737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16683-D07A-4B6F-BCC5-694230CAA4BE}" type="slidenum">
              <a:rPr lang="en-GB"/>
              <a:pPr/>
              <a:t>11</a:t>
            </a:fld>
            <a:endParaRPr lang="en-GB"/>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GB" baseline="0" dirty="0"/>
              <a:t>At KS3 we will give the pupils a Key Stage 3 Target grade and it will be a number followed by another number.</a:t>
            </a:r>
          </a:p>
          <a:p>
            <a:endParaRPr lang="en-GB" baseline="0" dirty="0"/>
          </a:p>
          <a:p>
            <a:r>
              <a:rPr lang="en-GB" baseline="0" dirty="0"/>
              <a:t>The first number is the Key Stage 3 grade we want the pupils to strive to achieve.  The second number indicates where they are on this grade</a:t>
            </a:r>
          </a:p>
          <a:p>
            <a:r>
              <a:rPr lang="en-GB" baseline="0" dirty="0"/>
              <a:t>.1 – just achieved it</a:t>
            </a:r>
          </a:p>
          <a:p>
            <a:r>
              <a:rPr lang="en-GB" baseline="0" dirty="0"/>
              <a:t>.5 secure in this grade</a:t>
            </a:r>
          </a:p>
          <a:p>
            <a:r>
              <a:rPr lang="en-GB" baseline="0" dirty="0"/>
              <a:t>.9 close to exceeding it</a:t>
            </a:r>
          </a:p>
          <a:p>
            <a:endParaRPr lang="en-GB" baseline="0" dirty="0"/>
          </a:p>
          <a:p>
            <a:r>
              <a:rPr lang="en-GB" baseline="0" dirty="0"/>
              <a:t>What it means to achieve these KS3 grades will be explained by the class teacher as what is expected in an Art Lesson is different to and English and what a strong grade looks like in Geography is different than Maths. </a:t>
            </a:r>
          </a:p>
          <a:p>
            <a:endParaRPr lang="en-GB" baseline="0" dirty="0"/>
          </a:p>
          <a:p>
            <a:r>
              <a:rPr lang="en-GB" dirty="0"/>
              <a:t>The important</a:t>
            </a:r>
            <a:r>
              <a:rPr lang="en-GB" baseline="0" dirty="0"/>
              <a:t> thing to know is that we will set the pupils challenging targets each year for them to aspire to and we will monitor the progress they are making to those targets and keep parents informed about the progress.</a:t>
            </a:r>
            <a:endParaRPr lang="en-GB" dirty="0"/>
          </a:p>
          <a:p>
            <a:endParaRPr lang="en-GB" dirty="0"/>
          </a:p>
          <a:p>
            <a:r>
              <a:rPr lang="en-GB" dirty="0"/>
              <a:t>It</a:t>
            </a:r>
            <a:r>
              <a:rPr lang="en-GB" baseline="0" dirty="0"/>
              <a:t> is also important that to understand that we d</a:t>
            </a:r>
            <a:r>
              <a:rPr lang="en-GB" dirty="0"/>
              <a:t>on’t set targets by applying a formula - we look at each individual child and base our target on them.</a:t>
            </a:r>
          </a:p>
          <a:p>
            <a:endParaRPr lang="en-GB" dirty="0"/>
          </a:p>
          <a:p>
            <a:r>
              <a:rPr lang="en-GB" dirty="0"/>
              <a:t>The targets are set during the second half of this term and will go home shortly afterwards.</a:t>
            </a:r>
          </a:p>
          <a:p>
            <a:r>
              <a:rPr lang="en-GB" dirty="0"/>
              <a:t>We review the pupils targets regularly and EVERY</a:t>
            </a:r>
            <a:r>
              <a:rPr lang="en-GB" baseline="0" dirty="0"/>
              <a:t> Year we will set the pupils a new target based on the progress they have made.</a:t>
            </a:r>
            <a:endParaRPr lang="en-US" dirty="0"/>
          </a:p>
        </p:txBody>
      </p:sp>
    </p:spTree>
    <p:extLst>
      <p:ext uri="{BB962C8B-B14F-4D97-AF65-F5344CB8AC3E}">
        <p14:creationId xmlns:p14="http://schemas.microsoft.com/office/powerpoint/2010/main" val="236189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4DDA7-9A3A-496F-9BFA-A102A18EEB7A}" type="slidenum">
              <a:rPr lang="en-GB"/>
              <a:pPr/>
              <a:t>12</a:t>
            </a:fld>
            <a:endParaRPr lang="en-GB"/>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07741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B5A672-2C91-40C6-8196-CFEAE71C7EA6}" type="slidenum">
              <a:rPr lang="en-GB"/>
              <a:pPr/>
              <a:t>13</a:t>
            </a:fld>
            <a:endParaRPr lang="en-GB"/>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GB" dirty="0"/>
              <a:t>At the end of autumn and the</a:t>
            </a:r>
            <a:r>
              <a:rPr lang="en-GB" baseline="0" dirty="0"/>
              <a:t> end of the </a:t>
            </a:r>
            <a:r>
              <a:rPr lang="en-GB" dirty="0"/>
              <a:t>spring term parents receive an interim progress report which gives numerical</a:t>
            </a:r>
            <a:r>
              <a:rPr lang="en-GB" baseline="0" dirty="0"/>
              <a:t> information about the pupils. </a:t>
            </a:r>
            <a:r>
              <a:rPr lang="en-GB" dirty="0"/>
              <a:t> </a:t>
            </a:r>
          </a:p>
          <a:p>
            <a:r>
              <a:rPr lang="en-GB" dirty="0"/>
              <a:t>We will also hold a Parents Evening on</a:t>
            </a:r>
            <a:r>
              <a:rPr lang="en-GB" baseline="0" dirty="0"/>
              <a:t> </a:t>
            </a:r>
            <a:r>
              <a:rPr lang="en-GB" dirty="0"/>
              <a:t>Thursday 23</a:t>
            </a:r>
            <a:r>
              <a:rPr lang="en-GB" baseline="0" dirty="0"/>
              <a:t> March</a:t>
            </a:r>
            <a:r>
              <a:rPr lang="en-GB" dirty="0"/>
              <a:t> </a:t>
            </a:r>
            <a:r>
              <a:rPr lang="en-GB" baseline="0" dirty="0"/>
              <a:t>when the pupils will have made appointments with their subject teachers and parents will have an opportunity to discuss their child’s progress with each teacher.  We encourage parents to have the pupils with them on these evenings as it is important that they are aware of what THEY need to do to continue to make progress. We hold these virtually as parents have indicated that they like the flexibility to book appointments when it suits them, plus there are no huge queues waiting for one teacher. If at the end of parents evening parents feel that they need to speak further to any teacher then they are always available to talk to, either on the phone or via email.</a:t>
            </a:r>
          </a:p>
          <a:p>
            <a:r>
              <a:rPr lang="en-GB" baseline="0" dirty="0"/>
              <a:t>Then at the end of the year parents will receive a </a:t>
            </a:r>
            <a:r>
              <a:rPr lang="en-GB" dirty="0"/>
              <a:t>Full progress report about</a:t>
            </a:r>
            <a:r>
              <a:rPr lang="en-GB" baseline="0" dirty="0"/>
              <a:t> the pupils – this will be a written report from each subject area as well as a report from the Form Tutor. </a:t>
            </a:r>
            <a:endParaRPr lang="en-GB" dirty="0"/>
          </a:p>
          <a:p>
            <a:endParaRPr lang="en-GB" dirty="0"/>
          </a:p>
        </p:txBody>
      </p:sp>
    </p:spTree>
    <p:extLst>
      <p:ext uri="{BB962C8B-B14F-4D97-AF65-F5344CB8AC3E}">
        <p14:creationId xmlns:p14="http://schemas.microsoft.com/office/powerpoint/2010/main" val="447886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7ADEE-5820-4383-AB6D-A41C7C5118FD}" type="slidenum">
              <a:rPr lang="en-GB"/>
              <a:pPr/>
              <a:t>14</a:t>
            </a:fld>
            <a:endParaRPr lang="en-GB"/>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GB" dirty="0"/>
              <a:t>For</a:t>
            </a:r>
            <a:r>
              <a:rPr lang="en-GB" baseline="0" dirty="0"/>
              <a:t> both the Interim and the End of Year Reports the pupils will be given 3 grades - one for Learning and Progress, one for Behaviour and one for completion of homework.  </a:t>
            </a:r>
          </a:p>
          <a:p>
            <a:endParaRPr lang="en-GB" dirty="0"/>
          </a:p>
          <a:p>
            <a:r>
              <a:rPr lang="en-GB" dirty="0"/>
              <a:t>The Interim Reports will contain</a:t>
            </a:r>
            <a:r>
              <a:rPr lang="en-GB" baseline="0" dirty="0"/>
              <a:t> just these grades whilst the e</a:t>
            </a:r>
            <a:r>
              <a:rPr lang="en-GB" dirty="0"/>
              <a:t>nd of year report will also have comments from the teachers. </a:t>
            </a:r>
            <a:endParaRPr lang="en-US" dirty="0"/>
          </a:p>
        </p:txBody>
      </p:sp>
    </p:spTree>
    <p:extLst>
      <p:ext uri="{BB962C8B-B14F-4D97-AF65-F5344CB8AC3E}">
        <p14:creationId xmlns:p14="http://schemas.microsoft.com/office/powerpoint/2010/main" val="1209969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7ADEE-5820-4383-AB6D-A41C7C5118FD}" type="slidenum">
              <a:rPr lang="en-GB"/>
              <a:pPr/>
              <a:t>15</a:t>
            </a:fld>
            <a:endParaRPr lang="en-GB"/>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GB" dirty="0"/>
              <a:t>The grades we give for learning</a:t>
            </a:r>
            <a:r>
              <a:rPr lang="en-GB" baseline="0" dirty="0"/>
              <a:t> and progress, behaviour and completion of homework are split into </a:t>
            </a:r>
            <a:r>
              <a:rPr lang="en-GB" dirty="0"/>
              <a:t>four grades from 1 to 4. </a:t>
            </a:r>
          </a:p>
          <a:p>
            <a:r>
              <a:rPr lang="en-GB" dirty="0"/>
              <a:t>1 = Outstanding, 2= Good, 3= Satisfactory</a:t>
            </a:r>
            <a:r>
              <a:rPr lang="en-GB" baseline="0" dirty="0"/>
              <a:t> and 4 – Inadequate. </a:t>
            </a:r>
            <a:endParaRPr lang="en-GB" dirty="0"/>
          </a:p>
          <a:p>
            <a:r>
              <a:rPr lang="en-GB" dirty="0"/>
              <a:t>The</a:t>
            </a:r>
            <a:r>
              <a:rPr lang="en-GB" baseline="0" dirty="0"/>
              <a:t> criteria for each of these grades will go home with the report that parents will receive at the end of this term so parents are clear what each grade means.</a:t>
            </a:r>
          </a:p>
          <a:p>
            <a:r>
              <a:rPr lang="en-GB" baseline="0" dirty="0"/>
              <a:t>But be aware to achieve a grade 1 – Outstanding, a pupil will have to be working at their absolute best, behaving exceptionally well and be fully in engaged in all lessons at </a:t>
            </a:r>
            <a:r>
              <a:rPr lang="en-GB" b="1" baseline="0" dirty="0"/>
              <a:t>all times</a:t>
            </a:r>
            <a:r>
              <a:rPr lang="en-GB" baseline="0" dirty="0"/>
              <a:t>. For that reason gaining a 1 grade really is an outstanding grading.</a:t>
            </a:r>
            <a:endParaRPr lang="en-US" dirty="0"/>
          </a:p>
        </p:txBody>
      </p:sp>
    </p:spTree>
    <p:extLst>
      <p:ext uri="{BB962C8B-B14F-4D97-AF65-F5344CB8AC3E}">
        <p14:creationId xmlns:p14="http://schemas.microsoft.com/office/powerpoint/2010/main" val="274812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From our experience</a:t>
            </a:r>
            <a:r>
              <a:rPr lang="en-GB" baseline="0" dirty="0"/>
              <a:t> p</a:t>
            </a:r>
            <a:r>
              <a:rPr lang="en-GB" dirty="0"/>
              <a:t>upils</a:t>
            </a:r>
            <a:r>
              <a:rPr lang="en-GB" baseline="0" dirty="0"/>
              <a:t> who have homework problems in year 7, become results problems when they reach Year 11.  </a:t>
            </a:r>
          </a:p>
          <a:p>
            <a:pPr defTabSz="914307">
              <a:defRPr/>
            </a:pPr>
            <a:r>
              <a:rPr lang="en-GB" baseline="0" dirty="0"/>
              <a:t>Put simply HOMEWORK PROBLEMS = RESULTS PROBLEMS</a:t>
            </a:r>
          </a:p>
          <a:p>
            <a:r>
              <a:rPr lang="en-GB" baseline="0" dirty="0"/>
              <a:t>As such, it is absolutely critical that pupils with parental help and support, develop good habits at a very early stage.   </a:t>
            </a:r>
          </a:p>
          <a:p>
            <a:r>
              <a:rPr lang="en-GB" baseline="0" dirty="0"/>
              <a:t>Work with the pupils to identify the best way to complete homework – get into a routine, put aside a space for them to do their homework, have all the equipment they’ll need there so they don’t spend 15 mins searching the house for that all important ruler and then another 15 mins searching for a pencil sharpener!  </a:t>
            </a:r>
          </a:p>
          <a:p>
            <a:r>
              <a:rPr lang="en-GB" baseline="0" dirty="0"/>
              <a:t>Finally on homework we want to stress to parents that if they are concerned at all that if pupils do not seem to be getting enough homework – please get in touch with Mrs Lin as Learning Manager. </a:t>
            </a:r>
            <a:endParaRPr lang="en-GB" dirty="0"/>
          </a:p>
        </p:txBody>
      </p:sp>
      <p:sp>
        <p:nvSpPr>
          <p:cNvPr id="4" name="Slide Number Placeholder 3"/>
          <p:cNvSpPr>
            <a:spLocks noGrp="1"/>
          </p:cNvSpPr>
          <p:nvPr>
            <p:ph type="sldNum" sz="quarter" idx="10"/>
          </p:nvPr>
        </p:nvSpPr>
        <p:spPr/>
        <p:txBody>
          <a:bodyPr/>
          <a:lstStyle/>
          <a:p>
            <a:fld id="{D3B47FDF-6E4D-43C1-A169-E0E00A91F0D9}" type="slidenum">
              <a:rPr lang="en-GB" smtClean="0"/>
              <a:pPr/>
              <a:t>16</a:t>
            </a:fld>
            <a:endParaRPr lang="en-GB"/>
          </a:p>
        </p:txBody>
      </p:sp>
    </p:spTree>
    <p:extLst>
      <p:ext uri="{BB962C8B-B14F-4D97-AF65-F5344CB8AC3E}">
        <p14:creationId xmlns:p14="http://schemas.microsoft.com/office/powerpoint/2010/main" val="2777689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DCF72-736E-4993-9E5D-6F7CDA6A447B}" type="slidenum">
              <a:rPr lang="en-GB"/>
              <a:pPr/>
              <a:t>17</a:t>
            </a:fld>
            <a:endParaRPr lang="en-GB"/>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GB" dirty="0"/>
              <a:t>Finally for each report, all scores</a:t>
            </a:r>
            <a:r>
              <a:rPr lang="en-GB" baseline="0" dirty="0"/>
              <a:t> are converted </a:t>
            </a:r>
            <a:r>
              <a:rPr lang="en-GB" dirty="0"/>
              <a:t>into a progress score which will be shown as a percentage.</a:t>
            </a:r>
          </a:p>
          <a:p>
            <a:endParaRPr lang="en-GB" dirty="0"/>
          </a:p>
          <a:p>
            <a:r>
              <a:rPr lang="en-GB" dirty="0"/>
              <a:t>90% gold</a:t>
            </a:r>
            <a:r>
              <a:rPr lang="en-GB" baseline="0" dirty="0"/>
              <a:t>   </a:t>
            </a:r>
            <a:r>
              <a:rPr lang="en-GB" dirty="0"/>
              <a:t>80% silver</a:t>
            </a:r>
            <a:r>
              <a:rPr lang="en-GB" baseline="0" dirty="0"/>
              <a:t>   </a:t>
            </a:r>
            <a:r>
              <a:rPr lang="en-GB" dirty="0"/>
              <a:t>70 % bronze</a:t>
            </a:r>
            <a:r>
              <a:rPr lang="en-GB" baseline="0" dirty="0"/>
              <a:t>      </a:t>
            </a:r>
            <a:r>
              <a:rPr lang="en-GB" dirty="0"/>
              <a:t>Last year virtually</a:t>
            </a:r>
            <a:r>
              <a:rPr lang="en-GB" baseline="0" dirty="0"/>
              <a:t> all</a:t>
            </a:r>
            <a:r>
              <a:rPr lang="en-GB" dirty="0"/>
              <a:t> pupils in Year 7 achieved 70%</a:t>
            </a:r>
            <a:r>
              <a:rPr lang="en-GB" baseline="0" dirty="0"/>
              <a:t> or more</a:t>
            </a:r>
          </a:p>
          <a:p>
            <a:endParaRPr lang="en-GB" baseline="0" dirty="0"/>
          </a:p>
          <a:p>
            <a:r>
              <a:rPr lang="en-GB" baseline="0" dirty="0"/>
              <a:t>If a pupil’s score is below 70% there will be serious concerns that we will need to address. We would expect that the Learning manager will be in touch and their form tutor will have also identified this and will be working on an Action plan to help the pupil get back on track. </a:t>
            </a:r>
          </a:p>
          <a:p>
            <a:r>
              <a:rPr lang="en-GB" baseline="0" dirty="0"/>
              <a:t>We must emphasise this progress score is </a:t>
            </a:r>
            <a:r>
              <a:rPr lang="en-GB" b="1" baseline="0" dirty="0"/>
              <a:t>not about </a:t>
            </a:r>
            <a:r>
              <a:rPr lang="en-GB" baseline="0" dirty="0"/>
              <a:t>ability – Every pupil at our school </a:t>
            </a:r>
            <a:r>
              <a:rPr lang="en-GB" b="1" baseline="0" dirty="0"/>
              <a:t>can</a:t>
            </a:r>
            <a:r>
              <a:rPr lang="en-GB" baseline="0" dirty="0"/>
              <a:t> achieve 1’s for everything – they need to behaving well, complete their homework to a high standard and then make very good progress towards  their own personal target. </a:t>
            </a:r>
          </a:p>
          <a:p>
            <a:r>
              <a:rPr lang="en-GB" baseline="0" dirty="0"/>
              <a:t>We hope that your child comes home with an outstanding report at the end of the autumn term. If it isn’t then we will work hard </a:t>
            </a:r>
            <a:r>
              <a:rPr lang="en-GB" b="1" baseline="0" dirty="0"/>
              <a:t>with you to secure an improvement.  </a:t>
            </a:r>
          </a:p>
          <a:p>
            <a:endParaRPr lang="en-GB" baseline="0" dirty="0"/>
          </a:p>
        </p:txBody>
      </p:sp>
    </p:spTree>
    <p:extLst>
      <p:ext uri="{BB962C8B-B14F-4D97-AF65-F5344CB8AC3E}">
        <p14:creationId xmlns:p14="http://schemas.microsoft.com/office/powerpoint/2010/main" val="1801139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B47FDF-6E4D-43C1-A169-E0E00A91F0D9}" type="slidenum">
              <a:rPr lang="en-GB" smtClean="0"/>
              <a:pPr/>
              <a:t>18</a:t>
            </a:fld>
            <a:endParaRPr lang="en-GB"/>
          </a:p>
        </p:txBody>
      </p:sp>
    </p:spTree>
    <p:extLst>
      <p:ext uri="{BB962C8B-B14F-4D97-AF65-F5344CB8AC3E}">
        <p14:creationId xmlns:p14="http://schemas.microsoft.com/office/powerpoint/2010/main" val="152249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548DD-9DF2-4296-9124-D1110B7BB869}" type="slidenum">
              <a:rPr lang="en-GB"/>
              <a:pPr/>
              <a:t>2</a:t>
            </a:fld>
            <a:endParaRPr lang="en-GB"/>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pPr>
              <a:lnSpc>
                <a:spcPct val="90000"/>
              </a:lnSpc>
              <a:buFontTx/>
              <a:buNone/>
            </a:pPr>
            <a:endParaRPr lang="en-GB" sz="1600" dirty="0"/>
          </a:p>
          <a:p>
            <a:pPr>
              <a:lnSpc>
                <a:spcPct val="90000"/>
              </a:lnSpc>
              <a:buFontTx/>
              <a:buNone/>
            </a:pPr>
            <a:r>
              <a:rPr lang="en-GB" sz="1600" dirty="0"/>
              <a:t>Here at Our Lady’s our pupils have an outstanding record of success at GCSEs but that just does not happen by accident – it is the culmination of 5 years of hard work!   But it is not just at school where that takes place.  We’ve been helping children achieve their full potential for 30 years and we know that children achieve when home and school work together.</a:t>
            </a:r>
          </a:p>
          <a:p>
            <a:pPr>
              <a:lnSpc>
                <a:spcPct val="90000"/>
              </a:lnSpc>
              <a:buFontTx/>
              <a:buNone/>
            </a:pPr>
            <a:r>
              <a:rPr lang="en-GB" sz="1600" dirty="0"/>
              <a:t>We want to help you to work closely with school and your child over the next five years and we want to start this process by ensuring that you are really familiar with the </a:t>
            </a:r>
            <a:r>
              <a:rPr lang="en-GB" sz="1600" b="1" dirty="0"/>
              <a:t>various systems </a:t>
            </a:r>
            <a:r>
              <a:rPr lang="en-GB" sz="1600" dirty="0"/>
              <a:t>that we have developed to help your </a:t>
            </a:r>
            <a:r>
              <a:rPr lang="en-GB" sz="1600" b="1" dirty="0"/>
              <a:t>child achieve success at Our Lady’s. </a:t>
            </a:r>
          </a:p>
          <a:p>
            <a:pPr>
              <a:lnSpc>
                <a:spcPct val="90000"/>
              </a:lnSpc>
              <a:buFontTx/>
              <a:buNone/>
            </a:pPr>
            <a:endParaRPr lang="en-GB" sz="2400" dirty="0"/>
          </a:p>
        </p:txBody>
      </p:sp>
    </p:spTree>
    <p:extLst>
      <p:ext uri="{BB962C8B-B14F-4D97-AF65-F5344CB8AC3E}">
        <p14:creationId xmlns:p14="http://schemas.microsoft.com/office/powerpoint/2010/main" val="142920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B47FDF-6E4D-43C1-A169-E0E00A91F0D9}" type="slidenum">
              <a:rPr lang="en-GB" smtClean="0"/>
              <a:pPr/>
              <a:t>3</a:t>
            </a:fld>
            <a:endParaRPr lang="en-GB"/>
          </a:p>
        </p:txBody>
      </p:sp>
    </p:spTree>
    <p:extLst>
      <p:ext uri="{BB962C8B-B14F-4D97-AF65-F5344CB8AC3E}">
        <p14:creationId xmlns:p14="http://schemas.microsoft.com/office/powerpoint/2010/main" val="387323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In this </a:t>
            </a:r>
            <a:r>
              <a:rPr lang="en-GB" baseline="0" dirty="0" err="1"/>
              <a:t>powerpoint</a:t>
            </a:r>
            <a:r>
              <a:rPr lang="en-GB" baseline="0" dirty="0"/>
              <a:t> we will explain four areas where we can work together to help your child succeed. </a:t>
            </a:r>
          </a:p>
          <a:p>
            <a:pPr marL="228576" indent="-228576">
              <a:buAutoNum type="arabicPeriod"/>
            </a:pPr>
            <a:r>
              <a:rPr lang="en-GB" baseline="0" dirty="0"/>
              <a:t>How we group pupils by ability </a:t>
            </a:r>
          </a:p>
          <a:p>
            <a:pPr marL="228576" indent="-228576">
              <a:buAutoNum type="arabicPeriod"/>
            </a:pPr>
            <a:r>
              <a:rPr lang="en-GB" baseline="0" dirty="0"/>
              <a:t>How we set targets for pupils</a:t>
            </a:r>
          </a:p>
          <a:p>
            <a:pPr marL="228576" indent="-228576">
              <a:buAutoNum type="arabicPeriod"/>
            </a:pPr>
            <a:r>
              <a:rPr lang="en-GB" baseline="0" dirty="0"/>
              <a:t>How we report to you as parents</a:t>
            </a:r>
          </a:p>
          <a:p>
            <a:pPr marL="228576" indent="-228576">
              <a:buAutoNum type="arabicPeriod"/>
            </a:pPr>
            <a:r>
              <a:rPr lang="en-GB" baseline="0" dirty="0"/>
              <a:t>And how we use what we call progress scores to track progress and reward success and what these progress scores mean. </a:t>
            </a:r>
          </a:p>
          <a:p>
            <a:endParaRPr lang="en-US" dirty="0"/>
          </a:p>
        </p:txBody>
      </p:sp>
      <p:sp>
        <p:nvSpPr>
          <p:cNvPr id="4" name="Slide Number Placeholder 3"/>
          <p:cNvSpPr>
            <a:spLocks noGrp="1"/>
          </p:cNvSpPr>
          <p:nvPr>
            <p:ph type="sldNum" sz="quarter" idx="10"/>
          </p:nvPr>
        </p:nvSpPr>
        <p:spPr/>
        <p:txBody>
          <a:bodyPr/>
          <a:lstStyle/>
          <a:p>
            <a:fld id="{D3B47FDF-6E4D-43C1-A169-E0E00A91F0D9}" type="slidenum">
              <a:rPr lang="en-GB" smtClean="0"/>
              <a:pPr/>
              <a:t>4</a:t>
            </a:fld>
            <a:endParaRPr lang="en-GB"/>
          </a:p>
        </p:txBody>
      </p:sp>
    </p:spTree>
    <p:extLst>
      <p:ext uri="{BB962C8B-B14F-4D97-AF65-F5344CB8AC3E}">
        <p14:creationId xmlns:p14="http://schemas.microsoft.com/office/powerpoint/2010/main" val="327620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6C153-EC19-47D3-81D5-0511B04C1B57}" type="slidenum">
              <a:rPr lang="en-GB"/>
              <a:pPr/>
              <a:t>5</a:t>
            </a:fld>
            <a:endParaRPr lang="en-GB"/>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GB" dirty="0"/>
              <a:t>Why do we set pupils in ability</a:t>
            </a:r>
            <a:r>
              <a:rPr lang="en-GB" baseline="0" dirty="0"/>
              <a:t> groups?  Put simply we want to ensure that children achieve their potential and so we want to ensure that the curriculum is </a:t>
            </a:r>
            <a:r>
              <a:rPr lang="en-GB" dirty="0"/>
              <a:t>matched to each pupils’ capability.  We</a:t>
            </a:r>
            <a:r>
              <a:rPr lang="en-GB" baseline="0" dirty="0"/>
              <a:t> have outstanding teachers who work hard to ensure that their lessons are pitched at the right level for the pupils who are in front of them.  The teachers want to ensure that each child is CHALLENGED in lessons as by challenging them we’ll help them make outstanding progress and ultimately in five years achieve a great set of results. </a:t>
            </a:r>
          </a:p>
          <a:p>
            <a:r>
              <a:rPr lang="en-GB" baseline="0" dirty="0"/>
              <a:t>Going forward pupils will be placed in ability groups from Monday 31 October after half-term.  Pupils will be given their new timetables on the Friday before we break up and be given a letter which will indicate their new classes.  </a:t>
            </a:r>
            <a:endParaRPr lang="en-GB" dirty="0"/>
          </a:p>
        </p:txBody>
      </p:sp>
    </p:spTree>
    <p:extLst>
      <p:ext uri="{BB962C8B-B14F-4D97-AF65-F5344CB8AC3E}">
        <p14:creationId xmlns:p14="http://schemas.microsoft.com/office/powerpoint/2010/main" val="37279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How will this change what happens currently?</a:t>
            </a:r>
          </a:p>
          <a:p>
            <a:r>
              <a:rPr lang="en-GB" dirty="0"/>
              <a:t>At present most</a:t>
            </a:r>
            <a:r>
              <a:rPr lang="en-GB" baseline="0" dirty="0"/>
              <a:t> pupils are taught in their form groups for the following subjects which are listed.  </a:t>
            </a:r>
          </a:p>
          <a:p>
            <a:r>
              <a:rPr lang="en-GB" baseline="0" dirty="0"/>
              <a:t>TECHNOLOGY pupils are currently in mixed ability groups that are slightly different to form groups and PE is grouped by ability which will be sorted by the PE Department. </a:t>
            </a:r>
            <a:endParaRPr lang="en-US" dirty="0"/>
          </a:p>
        </p:txBody>
      </p:sp>
      <p:sp>
        <p:nvSpPr>
          <p:cNvPr id="4" name="Slide Number Placeholder 3"/>
          <p:cNvSpPr>
            <a:spLocks noGrp="1"/>
          </p:cNvSpPr>
          <p:nvPr>
            <p:ph type="sldNum" sz="quarter" idx="10"/>
          </p:nvPr>
        </p:nvSpPr>
        <p:spPr/>
        <p:txBody>
          <a:bodyPr/>
          <a:lstStyle/>
          <a:p>
            <a:fld id="{D3B47FDF-6E4D-43C1-A169-E0E00A91F0D9}" type="slidenum">
              <a:rPr lang="en-GB" smtClean="0"/>
              <a:pPr/>
              <a:t>6</a:t>
            </a:fld>
            <a:endParaRPr lang="en-GB"/>
          </a:p>
        </p:txBody>
      </p:sp>
    </p:spTree>
    <p:extLst>
      <p:ext uri="{BB962C8B-B14F-4D97-AF65-F5344CB8AC3E}">
        <p14:creationId xmlns:p14="http://schemas.microsoft.com/office/powerpoint/2010/main" val="265147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From Monday 31 October</a:t>
            </a:r>
            <a:r>
              <a:rPr lang="en-GB" baseline="0" dirty="0"/>
              <a:t> </a:t>
            </a:r>
            <a:r>
              <a:rPr lang="en-GB" dirty="0"/>
              <a:t>pupils</a:t>
            </a:r>
            <a:r>
              <a:rPr lang="en-GB" baseline="0" dirty="0"/>
              <a:t> will be grouped by ability for their subjects.</a:t>
            </a:r>
          </a:p>
          <a:p>
            <a:r>
              <a:rPr lang="en-GB" baseline="0" dirty="0"/>
              <a:t>  </a:t>
            </a:r>
          </a:p>
          <a:p>
            <a:r>
              <a:rPr lang="en-GB" baseline="0" dirty="0"/>
              <a:t>They are arranged into four separate bands which are parallel in ability.</a:t>
            </a:r>
          </a:p>
          <a:p>
            <a:r>
              <a:rPr lang="en-GB" baseline="0" dirty="0"/>
              <a:t>So there will be B1 &amp; B2, C1 &amp; C2, T1 &amp; T2 and finally M group who are the pupils who will need the most support in lessons.</a:t>
            </a:r>
          </a:p>
          <a:p>
            <a:endParaRPr lang="en-GB" dirty="0"/>
          </a:p>
          <a:p>
            <a:r>
              <a:rPr lang="en-GB" dirty="0"/>
              <a:t>There will be common setting for the following subjects.</a:t>
            </a:r>
          </a:p>
          <a:p>
            <a:r>
              <a:rPr lang="en-GB" dirty="0"/>
              <a:t>Setting</a:t>
            </a:r>
            <a:r>
              <a:rPr lang="en-GB" baseline="0" dirty="0"/>
              <a:t> for maths can be different from other subjects – but the grouping structure is the same.</a:t>
            </a:r>
          </a:p>
          <a:p>
            <a:r>
              <a:rPr lang="en-GB" baseline="0" dirty="0"/>
              <a:t>PE will set according to ability and may be different to the other subjects.</a:t>
            </a:r>
          </a:p>
        </p:txBody>
      </p:sp>
      <p:sp>
        <p:nvSpPr>
          <p:cNvPr id="4" name="Slide Number Placeholder 3"/>
          <p:cNvSpPr>
            <a:spLocks noGrp="1"/>
          </p:cNvSpPr>
          <p:nvPr>
            <p:ph type="sldNum" sz="quarter" idx="10"/>
          </p:nvPr>
        </p:nvSpPr>
        <p:spPr/>
        <p:txBody>
          <a:bodyPr/>
          <a:lstStyle/>
          <a:p>
            <a:fld id="{D3B47FDF-6E4D-43C1-A169-E0E00A91F0D9}" type="slidenum">
              <a:rPr lang="en-GB" smtClean="0"/>
              <a:pPr/>
              <a:t>7</a:t>
            </a:fld>
            <a:endParaRPr lang="en-GB"/>
          </a:p>
        </p:txBody>
      </p:sp>
    </p:spTree>
    <p:extLst>
      <p:ext uri="{BB962C8B-B14F-4D97-AF65-F5344CB8AC3E}">
        <p14:creationId xmlns:p14="http://schemas.microsoft.com/office/powerpoint/2010/main" val="181181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 will be changes in some subjects but groups</a:t>
            </a:r>
            <a:r>
              <a:rPr lang="en-GB" baseline="0" dirty="0"/>
              <a:t> for art DT  Drama  Music and will NOT change. </a:t>
            </a:r>
          </a:p>
          <a:p>
            <a:r>
              <a:rPr lang="en-GB" baseline="0" dirty="0"/>
              <a:t>This helps pupils to remain settled.</a:t>
            </a:r>
          </a:p>
        </p:txBody>
      </p:sp>
      <p:sp>
        <p:nvSpPr>
          <p:cNvPr id="4" name="Slide Number Placeholder 3"/>
          <p:cNvSpPr>
            <a:spLocks noGrp="1"/>
          </p:cNvSpPr>
          <p:nvPr>
            <p:ph type="sldNum" sz="quarter" idx="10"/>
          </p:nvPr>
        </p:nvSpPr>
        <p:spPr/>
        <p:txBody>
          <a:bodyPr/>
          <a:lstStyle/>
          <a:p>
            <a:fld id="{D3B47FDF-6E4D-43C1-A169-E0E00A91F0D9}" type="slidenum">
              <a:rPr lang="en-GB" smtClean="0"/>
              <a:pPr/>
              <a:t>8</a:t>
            </a:fld>
            <a:endParaRPr lang="en-GB"/>
          </a:p>
        </p:txBody>
      </p:sp>
    </p:spTree>
    <p:extLst>
      <p:ext uri="{BB962C8B-B14F-4D97-AF65-F5344CB8AC3E}">
        <p14:creationId xmlns:p14="http://schemas.microsoft.com/office/powerpoint/2010/main" val="263717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5EDC7-0A32-42A7-A5A9-228950124BD3}" type="slidenum">
              <a:rPr lang="en-GB"/>
              <a:pPr/>
              <a:t>9</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GB" u="none" baseline="0" dirty="0"/>
              <a:t>We use all of the available data for each child that we have and we review that data.  The key data we use is the CAT tests that pupils took recently, along with this we have the NGRT and NGST tests and we also use KS2 Test results which the primary schools have sent to us. Finally, and most importantly, we use our teachers recommendations which have been made on the basis of standardised tests or tasks which your child will have completed in class.   </a:t>
            </a:r>
            <a:endParaRPr lang="en-GB" baseline="0" dirty="0"/>
          </a:p>
          <a:p>
            <a:r>
              <a:rPr lang="en-GB" baseline="0" dirty="0"/>
              <a:t>When all of the data is put together it looks like this …. </a:t>
            </a:r>
            <a:endParaRPr lang="en-US" dirty="0"/>
          </a:p>
        </p:txBody>
      </p:sp>
    </p:spTree>
    <p:extLst>
      <p:ext uri="{BB962C8B-B14F-4D97-AF65-F5344CB8AC3E}">
        <p14:creationId xmlns:p14="http://schemas.microsoft.com/office/powerpoint/2010/main" val="163587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FC20B33-E88D-4AE1-B637-8BA6E1EDF0E1}"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C262573-9A3E-4808-AE64-F50C867A6229}"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5DDA639-7D66-4067-B339-A0EEB92D626F}"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55172A8-96D7-464C-AFD1-8DF862979276}"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F796CCC-1B33-4826-92D7-33DDFF58626D}"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E0A9E84-960D-4E29-BAEA-2ADA7AB41367}"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AE07E9-3F63-40F0-8248-70FA51EE8E60}"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3687FB72-4B71-47BE-BFC6-60E20958A60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D6F1E32-16E6-4D7D-9C29-329E0A16588C}"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33E2267-200E-4FAC-95B7-51D0DC55B79A}"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6208417-C965-45A7-B511-E91A9FE2FF7A}"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AF7BFA9-0A7F-41DD-8286-C5A7EB7202AF}"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0000">
            <a:alpha val="83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6BE90F4-AB43-48F0-825F-37DC5B53F09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07138" y="500042"/>
            <a:ext cx="8193397" cy="830997"/>
          </a:xfrm>
          <a:prstGeom prst="rect">
            <a:avLst/>
          </a:prstGeom>
          <a:noFill/>
          <a:ln w="9525">
            <a:noFill/>
            <a:miter lim="800000"/>
            <a:headEnd/>
            <a:tailEnd/>
          </a:ln>
          <a:effectLst/>
        </p:spPr>
        <p:txBody>
          <a:bodyPr wrap="none">
            <a:spAutoFit/>
          </a:bodyPr>
          <a:lstStyle/>
          <a:p>
            <a:pPr algn="ctr"/>
            <a:r>
              <a:rPr lang="en-GB" sz="4800" b="1" dirty="0">
                <a:solidFill>
                  <a:srgbClr val="FFFF00"/>
                </a:solidFill>
                <a:latin typeface="Calibri" pitchFamily="34" charset="0"/>
              </a:rPr>
              <a:t>Our Lady’s Catholic High School</a:t>
            </a:r>
          </a:p>
        </p:txBody>
      </p:sp>
      <p:sp>
        <p:nvSpPr>
          <p:cNvPr id="3" name="Rectangle 6"/>
          <p:cNvSpPr>
            <a:spLocks noChangeArrowheads="1"/>
          </p:cNvSpPr>
          <p:nvPr/>
        </p:nvSpPr>
        <p:spPr bwMode="auto">
          <a:xfrm>
            <a:off x="0" y="5214950"/>
            <a:ext cx="9144000" cy="923330"/>
          </a:xfrm>
          <a:prstGeom prst="rect">
            <a:avLst/>
          </a:prstGeom>
          <a:noFill/>
          <a:ln w="9525">
            <a:noFill/>
            <a:miter lim="800000"/>
            <a:headEnd/>
            <a:tailEnd/>
          </a:ln>
          <a:effectLst/>
        </p:spPr>
        <p:txBody>
          <a:bodyPr wrap="square">
            <a:spAutoFit/>
          </a:bodyPr>
          <a:lstStyle/>
          <a:p>
            <a:pPr algn="ctr"/>
            <a:r>
              <a:rPr lang="en-GB" sz="5400" b="1" dirty="0">
                <a:solidFill>
                  <a:srgbClr val="FFFF00"/>
                </a:solidFill>
                <a:latin typeface="Calibri" pitchFamily="34" charset="0"/>
              </a:rPr>
              <a:t> Achieving Success Together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1548" y="1988840"/>
            <a:ext cx="2036556" cy="2583690"/>
          </a:xfrm>
          <a:prstGeom prst="rect">
            <a:avLst/>
          </a:prstGeom>
        </p:spPr>
      </p:pic>
    </p:spTree>
    <p:extLst>
      <p:ext uri="{BB962C8B-B14F-4D97-AF65-F5344CB8AC3E}">
        <p14:creationId xmlns:p14="http://schemas.microsoft.com/office/powerpoint/2010/main" val="2519924747"/>
      </p:ext>
    </p:extLst>
  </p:cSld>
  <p:clrMapOvr>
    <a:masterClrMapping/>
  </p:clrMapOvr>
  <mc:AlternateContent xmlns:mc="http://schemas.openxmlformats.org/markup-compatibility/2006" xmlns:p14="http://schemas.microsoft.com/office/powerpoint/2010/main">
    <mc:Choice Requires="p14">
      <p:transition spd="slow" p14:dur="2000" advTm="16631"/>
    </mc:Choice>
    <mc:Fallback xmlns="">
      <p:transition spd="slow" advTm="166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3995" cy="6858021"/>
        </p:xfrm>
        <a:graphic>
          <a:graphicData uri="http://schemas.openxmlformats.org/drawingml/2006/table">
            <a:tbl>
              <a:tblPr/>
              <a:tblGrid>
                <a:gridCol w="226047">
                  <a:extLst>
                    <a:ext uri="{9D8B030D-6E8A-4147-A177-3AD203B41FA5}">
                      <a16:colId xmlns:a16="http://schemas.microsoft.com/office/drawing/2014/main" val="20000"/>
                    </a:ext>
                  </a:extLst>
                </a:gridCol>
                <a:gridCol w="208659">
                  <a:extLst>
                    <a:ext uri="{9D8B030D-6E8A-4147-A177-3AD203B41FA5}">
                      <a16:colId xmlns:a16="http://schemas.microsoft.com/office/drawing/2014/main" val="20001"/>
                    </a:ext>
                  </a:extLst>
                </a:gridCol>
                <a:gridCol w="208659">
                  <a:extLst>
                    <a:ext uri="{9D8B030D-6E8A-4147-A177-3AD203B41FA5}">
                      <a16:colId xmlns:a16="http://schemas.microsoft.com/office/drawing/2014/main" val="20002"/>
                    </a:ext>
                  </a:extLst>
                </a:gridCol>
                <a:gridCol w="147799">
                  <a:extLst>
                    <a:ext uri="{9D8B030D-6E8A-4147-A177-3AD203B41FA5}">
                      <a16:colId xmlns:a16="http://schemas.microsoft.com/office/drawing/2014/main" val="20003"/>
                    </a:ext>
                  </a:extLst>
                </a:gridCol>
                <a:gridCol w="165187">
                  <a:extLst>
                    <a:ext uri="{9D8B030D-6E8A-4147-A177-3AD203B41FA5}">
                      <a16:colId xmlns:a16="http://schemas.microsoft.com/office/drawing/2014/main" val="20004"/>
                    </a:ext>
                  </a:extLst>
                </a:gridCol>
                <a:gridCol w="165187">
                  <a:extLst>
                    <a:ext uri="{9D8B030D-6E8A-4147-A177-3AD203B41FA5}">
                      <a16:colId xmlns:a16="http://schemas.microsoft.com/office/drawing/2014/main" val="20005"/>
                    </a:ext>
                  </a:extLst>
                </a:gridCol>
                <a:gridCol w="208659">
                  <a:extLst>
                    <a:ext uri="{9D8B030D-6E8A-4147-A177-3AD203B41FA5}">
                      <a16:colId xmlns:a16="http://schemas.microsoft.com/office/drawing/2014/main" val="20006"/>
                    </a:ext>
                  </a:extLst>
                </a:gridCol>
                <a:gridCol w="173881">
                  <a:extLst>
                    <a:ext uri="{9D8B030D-6E8A-4147-A177-3AD203B41FA5}">
                      <a16:colId xmlns:a16="http://schemas.microsoft.com/office/drawing/2014/main" val="20007"/>
                    </a:ext>
                  </a:extLst>
                </a:gridCol>
                <a:gridCol w="173881">
                  <a:extLst>
                    <a:ext uri="{9D8B030D-6E8A-4147-A177-3AD203B41FA5}">
                      <a16:colId xmlns:a16="http://schemas.microsoft.com/office/drawing/2014/main" val="20008"/>
                    </a:ext>
                  </a:extLst>
                </a:gridCol>
                <a:gridCol w="173881">
                  <a:extLst>
                    <a:ext uri="{9D8B030D-6E8A-4147-A177-3AD203B41FA5}">
                      <a16:colId xmlns:a16="http://schemas.microsoft.com/office/drawing/2014/main" val="20009"/>
                    </a:ext>
                  </a:extLst>
                </a:gridCol>
                <a:gridCol w="147799">
                  <a:extLst>
                    <a:ext uri="{9D8B030D-6E8A-4147-A177-3AD203B41FA5}">
                      <a16:colId xmlns:a16="http://schemas.microsoft.com/office/drawing/2014/main" val="20010"/>
                    </a:ext>
                  </a:extLst>
                </a:gridCol>
                <a:gridCol w="173881">
                  <a:extLst>
                    <a:ext uri="{9D8B030D-6E8A-4147-A177-3AD203B41FA5}">
                      <a16:colId xmlns:a16="http://schemas.microsoft.com/office/drawing/2014/main" val="20011"/>
                    </a:ext>
                  </a:extLst>
                </a:gridCol>
                <a:gridCol w="173881">
                  <a:extLst>
                    <a:ext uri="{9D8B030D-6E8A-4147-A177-3AD203B41FA5}">
                      <a16:colId xmlns:a16="http://schemas.microsoft.com/office/drawing/2014/main" val="20012"/>
                    </a:ext>
                  </a:extLst>
                </a:gridCol>
                <a:gridCol w="173881">
                  <a:extLst>
                    <a:ext uri="{9D8B030D-6E8A-4147-A177-3AD203B41FA5}">
                      <a16:colId xmlns:a16="http://schemas.microsoft.com/office/drawing/2014/main" val="20013"/>
                    </a:ext>
                  </a:extLst>
                </a:gridCol>
                <a:gridCol w="173881">
                  <a:extLst>
                    <a:ext uri="{9D8B030D-6E8A-4147-A177-3AD203B41FA5}">
                      <a16:colId xmlns:a16="http://schemas.microsoft.com/office/drawing/2014/main" val="20014"/>
                    </a:ext>
                  </a:extLst>
                </a:gridCol>
                <a:gridCol w="173881">
                  <a:extLst>
                    <a:ext uri="{9D8B030D-6E8A-4147-A177-3AD203B41FA5}">
                      <a16:colId xmlns:a16="http://schemas.microsoft.com/office/drawing/2014/main" val="20015"/>
                    </a:ext>
                  </a:extLst>
                </a:gridCol>
                <a:gridCol w="147799">
                  <a:extLst>
                    <a:ext uri="{9D8B030D-6E8A-4147-A177-3AD203B41FA5}">
                      <a16:colId xmlns:a16="http://schemas.microsoft.com/office/drawing/2014/main" val="20016"/>
                    </a:ext>
                  </a:extLst>
                </a:gridCol>
                <a:gridCol w="208659">
                  <a:extLst>
                    <a:ext uri="{9D8B030D-6E8A-4147-A177-3AD203B41FA5}">
                      <a16:colId xmlns:a16="http://schemas.microsoft.com/office/drawing/2014/main" val="20017"/>
                    </a:ext>
                  </a:extLst>
                </a:gridCol>
                <a:gridCol w="208659">
                  <a:extLst>
                    <a:ext uri="{9D8B030D-6E8A-4147-A177-3AD203B41FA5}">
                      <a16:colId xmlns:a16="http://schemas.microsoft.com/office/drawing/2014/main" val="20018"/>
                    </a:ext>
                  </a:extLst>
                </a:gridCol>
                <a:gridCol w="208659">
                  <a:extLst>
                    <a:ext uri="{9D8B030D-6E8A-4147-A177-3AD203B41FA5}">
                      <a16:colId xmlns:a16="http://schemas.microsoft.com/office/drawing/2014/main" val="20019"/>
                    </a:ext>
                  </a:extLst>
                </a:gridCol>
                <a:gridCol w="208659">
                  <a:extLst>
                    <a:ext uri="{9D8B030D-6E8A-4147-A177-3AD203B41FA5}">
                      <a16:colId xmlns:a16="http://schemas.microsoft.com/office/drawing/2014/main" val="20020"/>
                    </a:ext>
                  </a:extLst>
                </a:gridCol>
                <a:gridCol w="208659">
                  <a:extLst>
                    <a:ext uri="{9D8B030D-6E8A-4147-A177-3AD203B41FA5}">
                      <a16:colId xmlns:a16="http://schemas.microsoft.com/office/drawing/2014/main" val="20021"/>
                    </a:ext>
                  </a:extLst>
                </a:gridCol>
                <a:gridCol w="173881">
                  <a:extLst>
                    <a:ext uri="{9D8B030D-6E8A-4147-A177-3AD203B41FA5}">
                      <a16:colId xmlns:a16="http://schemas.microsoft.com/office/drawing/2014/main" val="20022"/>
                    </a:ext>
                  </a:extLst>
                </a:gridCol>
                <a:gridCol w="173881">
                  <a:extLst>
                    <a:ext uri="{9D8B030D-6E8A-4147-A177-3AD203B41FA5}">
                      <a16:colId xmlns:a16="http://schemas.microsoft.com/office/drawing/2014/main" val="20023"/>
                    </a:ext>
                  </a:extLst>
                </a:gridCol>
                <a:gridCol w="173881">
                  <a:extLst>
                    <a:ext uri="{9D8B030D-6E8A-4147-A177-3AD203B41FA5}">
                      <a16:colId xmlns:a16="http://schemas.microsoft.com/office/drawing/2014/main" val="20024"/>
                    </a:ext>
                  </a:extLst>
                </a:gridCol>
                <a:gridCol w="173881">
                  <a:extLst>
                    <a:ext uri="{9D8B030D-6E8A-4147-A177-3AD203B41FA5}">
                      <a16:colId xmlns:a16="http://schemas.microsoft.com/office/drawing/2014/main" val="20025"/>
                    </a:ext>
                  </a:extLst>
                </a:gridCol>
                <a:gridCol w="173881">
                  <a:extLst>
                    <a:ext uri="{9D8B030D-6E8A-4147-A177-3AD203B41FA5}">
                      <a16:colId xmlns:a16="http://schemas.microsoft.com/office/drawing/2014/main" val="20026"/>
                    </a:ext>
                  </a:extLst>
                </a:gridCol>
                <a:gridCol w="173881">
                  <a:extLst>
                    <a:ext uri="{9D8B030D-6E8A-4147-A177-3AD203B41FA5}">
                      <a16:colId xmlns:a16="http://schemas.microsoft.com/office/drawing/2014/main" val="20027"/>
                    </a:ext>
                  </a:extLst>
                </a:gridCol>
                <a:gridCol w="182577">
                  <a:extLst>
                    <a:ext uri="{9D8B030D-6E8A-4147-A177-3AD203B41FA5}">
                      <a16:colId xmlns:a16="http://schemas.microsoft.com/office/drawing/2014/main" val="20028"/>
                    </a:ext>
                  </a:extLst>
                </a:gridCol>
                <a:gridCol w="182577">
                  <a:extLst>
                    <a:ext uri="{9D8B030D-6E8A-4147-A177-3AD203B41FA5}">
                      <a16:colId xmlns:a16="http://schemas.microsoft.com/office/drawing/2014/main" val="20029"/>
                    </a:ext>
                  </a:extLst>
                </a:gridCol>
                <a:gridCol w="165187">
                  <a:extLst>
                    <a:ext uri="{9D8B030D-6E8A-4147-A177-3AD203B41FA5}">
                      <a16:colId xmlns:a16="http://schemas.microsoft.com/office/drawing/2014/main" val="20030"/>
                    </a:ext>
                  </a:extLst>
                </a:gridCol>
                <a:gridCol w="165187">
                  <a:extLst>
                    <a:ext uri="{9D8B030D-6E8A-4147-A177-3AD203B41FA5}">
                      <a16:colId xmlns:a16="http://schemas.microsoft.com/office/drawing/2014/main" val="20031"/>
                    </a:ext>
                  </a:extLst>
                </a:gridCol>
                <a:gridCol w="176056">
                  <a:extLst>
                    <a:ext uri="{9D8B030D-6E8A-4147-A177-3AD203B41FA5}">
                      <a16:colId xmlns:a16="http://schemas.microsoft.com/office/drawing/2014/main" val="20032"/>
                    </a:ext>
                  </a:extLst>
                </a:gridCol>
                <a:gridCol w="156493">
                  <a:extLst>
                    <a:ext uri="{9D8B030D-6E8A-4147-A177-3AD203B41FA5}">
                      <a16:colId xmlns:a16="http://schemas.microsoft.com/office/drawing/2014/main" val="20033"/>
                    </a:ext>
                  </a:extLst>
                </a:gridCol>
                <a:gridCol w="165187">
                  <a:extLst>
                    <a:ext uri="{9D8B030D-6E8A-4147-A177-3AD203B41FA5}">
                      <a16:colId xmlns:a16="http://schemas.microsoft.com/office/drawing/2014/main" val="20034"/>
                    </a:ext>
                  </a:extLst>
                </a:gridCol>
                <a:gridCol w="165187">
                  <a:extLst>
                    <a:ext uri="{9D8B030D-6E8A-4147-A177-3AD203B41FA5}">
                      <a16:colId xmlns:a16="http://schemas.microsoft.com/office/drawing/2014/main" val="20035"/>
                    </a:ext>
                  </a:extLst>
                </a:gridCol>
                <a:gridCol w="165187">
                  <a:extLst>
                    <a:ext uri="{9D8B030D-6E8A-4147-A177-3AD203B41FA5}">
                      <a16:colId xmlns:a16="http://schemas.microsoft.com/office/drawing/2014/main" val="20036"/>
                    </a:ext>
                  </a:extLst>
                </a:gridCol>
                <a:gridCol w="165187">
                  <a:extLst>
                    <a:ext uri="{9D8B030D-6E8A-4147-A177-3AD203B41FA5}">
                      <a16:colId xmlns:a16="http://schemas.microsoft.com/office/drawing/2014/main" val="20037"/>
                    </a:ext>
                  </a:extLst>
                </a:gridCol>
                <a:gridCol w="165187">
                  <a:extLst>
                    <a:ext uri="{9D8B030D-6E8A-4147-A177-3AD203B41FA5}">
                      <a16:colId xmlns:a16="http://schemas.microsoft.com/office/drawing/2014/main" val="20038"/>
                    </a:ext>
                  </a:extLst>
                </a:gridCol>
                <a:gridCol w="165187">
                  <a:extLst>
                    <a:ext uri="{9D8B030D-6E8A-4147-A177-3AD203B41FA5}">
                      <a16:colId xmlns:a16="http://schemas.microsoft.com/office/drawing/2014/main" val="20039"/>
                    </a:ext>
                  </a:extLst>
                </a:gridCol>
                <a:gridCol w="165187">
                  <a:extLst>
                    <a:ext uri="{9D8B030D-6E8A-4147-A177-3AD203B41FA5}">
                      <a16:colId xmlns:a16="http://schemas.microsoft.com/office/drawing/2014/main" val="20040"/>
                    </a:ext>
                  </a:extLst>
                </a:gridCol>
                <a:gridCol w="165187">
                  <a:extLst>
                    <a:ext uri="{9D8B030D-6E8A-4147-A177-3AD203B41FA5}">
                      <a16:colId xmlns:a16="http://schemas.microsoft.com/office/drawing/2014/main" val="20041"/>
                    </a:ext>
                  </a:extLst>
                </a:gridCol>
                <a:gridCol w="165187">
                  <a:extLst>
                    <a:ext uri="{9D8B030D-6E8A-4147-A177-3AD203B41FA5}">
                      <a16:colId xmlns:a16="http://schemas.microsoft.com/office/drawing/2014/main" val="20042"/>
                    </a:ext>
                  </a:extLst>
                </a:gridCol>
                <a:gridCol w="254302">
                  <a:extLst>
                    <a:ext uri="{9D8B030D-6E8A-4147-A177-3AD203B41FA5}">
                      <a16:colId xmlns:a16="http://schemas.microsoft.com/office/drawing/2014/main" val="20043"/>
                    </a:ext>
                  </a:extLst>
                </a:gridCol>
                <a:gridCol w="252129">
                  <a:extLst>
                    <a:ext uri="{9D8B030D-6E8A-4147-A177-3AD203B41FA5}">
                      <a16:colId xmlns:a16="http://schemas.microsoft.com/office/drawing/2014/main" val="20044"/>
                    </a:ext>
                  </a:extLst>
                </a:gridCol>
                <a:gridCol w="252129">
                  <a:extLst>
                    <a:ext uri="{9D8B030D-6E8A-4147-A177-3AD203B41FA5}">
                      <a16:colId xmlns:a16="http://schemas.microsoft.com/office/drawing/2014/main" val="20045"/>
                    </a:ext>
                  </a:extLst>
                </a:gridCol>
                <a:gridCol w="254302">
                  <a:extLst>
                    <a:ext uri="{9D8B030D-6E8A-4147-A177-3AD203B41FA5}">
                      <a16:colId xmlns:a16="http://schemas.microsoft.com/office/drawing/2014/main" val="20046"/>
                    </a:ext>
                  </a:extLst>
                </a:gridCol>
                <a:gridCol w="165187">
                  <a:extLst>
                    <a:ext uri="{9D8B030D-6E8A-4147-A177-3AD203B41FA5}">
                      <a16:colId xmlns:a16="http://schemas.microsoft.com/office/drawing/2014/main" val="20047"/>
                    </a:ext>
                  </a:extLst>
                </a:gridCol>
                <a:gridCol w="173881">
                  <a:extLst>
                    <a:ext uri="{9D8B030D-6E8A-4147-A177-3AD203B41FA5}">
                      <a16:colId xmlns:a16="http://schemas.microsoft.com/office/drawing/2014/main" val="20048"/>
                    </a:ext>
                  </a:extLst>
                </a:gridCol>
                <a:gridCol w="173881">
                  <a:extLst>
                    <a:ext uri="{9D8B030D-6E8A-4147-A177-3AD203B41FA5}">
                      <a16:colId xmlns:a16="http://schemas.microsoft.com/office/drawing/2014/main" val="20049"/>
                    </a:ext>
                  </a:extLst>
                </a:gridCol>
              </a:tblGrid>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122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85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1.29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1.13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00"/>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122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7</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3.71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01"/>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121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2.29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02"/>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121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1.11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1.13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03"/>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120</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5</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1.78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2.31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04"/>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120</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1.57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05"/>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120</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1.71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1.63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06"/>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119</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80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1.29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1.13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07"/>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130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119</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1.69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08"/>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119</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2.86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2.19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09"/>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118</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1.71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10"/>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118</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1.43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1.38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11"/>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117</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1.57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12"/>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116</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2.11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2.13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13"/>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116</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1.43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1.31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14"/>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116</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3a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5</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2.63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15"/>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116</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1.88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16"/>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116</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1.57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17"/>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115</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1.43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18"/>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115</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1.81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19"/>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1.89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2.71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2.25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20"/>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81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1.19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21"/>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2.75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22"/>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1.78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1.71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1.75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23"/>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1.81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24"/>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1.89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2.43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2.13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25"/>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99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1.89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1.71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1.81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26"/>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1.89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1.57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1.75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27"/>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46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4c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3a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5</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5</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5</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3.29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3.13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28"/>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98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110</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57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3a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2.29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29"/>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109</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1.29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30"/>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141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127</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1.11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1.71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1.38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31"/>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141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122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32"/>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119</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2.11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2.29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2.19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33"/>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118</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1.75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34"/>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117</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1.43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35"/>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115</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87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1.43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1.31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36"/>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115</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59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2.11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2.13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37"/>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1.31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38"/>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1.89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2.43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2.13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39"/>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2.63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40"/>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58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2.86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41"/>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83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1.44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1.29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1.38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42"/>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93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1.71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1.63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43"/>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110</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2.11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1.86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44"/>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109</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1.57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45"/>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109</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58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4</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2.86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46"/>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99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108</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1.86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2.06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47"/>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108</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48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71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3b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6</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3</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5</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2.89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3.29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3.06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2.67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48"/>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113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107</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33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70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2.22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1.29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1.81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49"/>
                  </a:ext>
                </a:extLst>
              </a:tr>
              <a:tr h="134471">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104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outerShdw blurRad="38100" dist="38100" dir="2700000" algn="tl">
                              <a:srgbClr val="000000">
                                <a:alpha val="43137"/>
                              </a:srgbClr>
                            </a:outerShdw>
                          </a:effectLst>
                          <a:latin typeface="Arial"/>
                        </a:rPr>
                        <a:t>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effectLst>
                            <a:outerShdw blurRad="38100" dist="38100" dir="2700000" algn="tl">
                              <a:srgbClr val="000000">
                                <a:alpha val="43137"/>
                              </a:srgbClr>
                            </a:outerShdw>
                          </a:effectLst>
                          <a:latin typeface="Arial"/>
                        </a:rPr>
                        <a:t>106</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61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84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1" i="0" u="none" strike="noStrike">
                          <a:effectLst>
                            <a:outerShdw blurRad="38100" dist="38100" dir="2700000" algn="tl">
                              <a:srgbClr val="000000">
                                <a:alpha val="43137"/>
                              </a:srgbClr>
                            </a:outerShdw>
                          </a:effectLst>
                          <a:latin typeface="Arial"/>
                        </a:rPr>
                        <a:t>69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5.1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4.7</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5.3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outerShdw blurRad="38100" dist="38100" dir="2700000" algn="tl">
                              <a:srgbClr val="000000">
                                <a:alpha val="43137"/>
                              </a:srgbClr>
                            </a:outerShdw>
                          </a:effectLst>
                          <a:latin typeface="Arial"/>
                        </a:rPr>
                        <a:t>5c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4c</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4a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800" b="0" i="0" u="none" strike="noStrike">
                          <a:effectLst>
                            <a:outerShdw blurRad="38100" dist="38100" dir="2700000" algn="tl">
                              <a:srgbClr val="000000">
                                <a:alpha val="43137"/>
                              </a:srgbClr>
                            </a:outerShdw>
                          </a:effectLst>
                          <a:latin typeface="Arial"/>
                        </a:rPr>
                        <a:t>5b</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1</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800" b="1"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t"/>
                      <a:r>
                        <a:rPr lang="en-US" sz="800" b="1" i="0" u="none" strike="noStrike">
                          <a:effectLst>
                            <a:outerShdw blurRad="38100" dist="38100" dir="2700000" algn="tl">
                              <a:srgbClr val="000000">
                                <a:alpha val="43137"/>
                              </a:srgbClr>
                            </a:outerShdw>
                          </a:effectLst>
                          <a:latin typeface="Arial"/>
                        </a:rPr>
                        <a:t>2</a:t>
                      </a:r>
                    </a:p>
                  </a:txBody>
                  <a:tcPr marL="3945" marR="3945" marT="3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800" b="0" i="0" u="none" strike="noStrike">
                          <a:effectLst>
                            <a:outerShdw blurRad="38100" dist="38100" dir="2700000" algn="tl">
                              <a:srgbClr val="000000">
                                <a:alpha val="43137"/>
                              </a:srgbClr>
                            </a:outerShdw>
                          </a:effectLst>
                          <a:latin typeface="Arial"/>
                        </a:rPr>
                        <a:t>2.56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1.43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outerShdw blurRad="38100" dist="38100" dir="2700000" algn="tl">
                              <a:srgbClr val="000000">
                                <a:alpha val="43137"/>
                              </a:srgbClr>
                            </a:outerShdw>
                          </a:effectLst>
                          <a:latin typeface="Arial"/>
                        </a:rPr>
                        <a:t>2.06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outerShdw blurRad="38100" dist="38100" dir="2700000" algn="tl">
                              <a:srgbClr val="000000">
                                <a:alpha val="43137"/>
                              </a:srgbClr>
                            </a:outerShdw>
                          </a:effectLst>
                          <a:latin typeface="Arial"/>
                        </a:rPr>
                        <a:t>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800" b="1" i="0" u="none" strike="noStrike">
                          <a:effectLst>
                            <a:outerShdw blurRad="38100" dist="38100" dir="2700000" algn="tl">
                              <a:srgbClr val="000000">
                                <a:alpha val="43137"/>
                              </a:srgbClr>
                            </a:outerShdw>
                          </a:effectLst>
                          <a:latin typeface="Arial"/>
                        </a:rPr>
                        <a:t>1A</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800" b="1" i="0" u="none" strike="noStrike" dirty="0">
                          <a:effectLst>
                            <a:outerShdw blurRad="38100" dist="38100" dir="2700000" algn="tl">
                              <a:srgbClr val="000000">
                                <a:alpha val="43137"/>
                              </a:srgbClr>
                            </a:outerShdw>
                          </a:effectLst>
                          <a:latin typeface="Arial"/>
                        </a:rPr>
                        <a:t>b </a:t>
                      </a:r>
                    </a:p>
                  </a:txBody>
                  <a:tcPr marL="3945" marR="3945" marT="39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5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body" sz="half" idx="1"/>
          </p:nvPr>
        </p:nvSpPr>
        <p:spPr>
          <a:xfrm>
            <a:off x="323850" y="836613"/>
            <a:ext cx="8424614" cy="5360987"/>
          </a:xfrm>
          <a:noFill/>
          <a:ln/>
        </p:spPr>
        <p:txBody>
          <a:bodyPr/>
          <a:lstStyle/>
          <a:p>
            <a:pPr algn="ctr">
              <a:lnSpc>
                <a:spcPct val="90000"/>
              </a:lnSpc>
              <a:buFontTx/>
              <a:buNone/>
            </a:pPr>
            <a:r>
              <a:rPr lang="en-GB" sz="4000" b="1" dirty="0">
                <a:solidFill>
                  <a:srgbClr val="FFFF00"/>
                </a:solidFill>
                <a:latin typeface="Calibri" pitchFamily="34" charset="0"/>
              </a:rPr>
              <a:t>Targets and Grades</a:t>
            </a:r>
          </a:p>
          <a:p>
            <a:pPr algn="ctr">
              <a:lnSpc>
                <a:spcPct val="90000"/>
              </a:lnSpc>
              <a:buFontTx/>
              <a:buNone/>
            </a:pPr>
            <a:endParaRPr lang="en-GB" sz="4000" b="1" dirty="0">
              <a:solidFill>
                <a:srgbClr val="FFFF00"/>
              </a:solidFill>
              <a:latin typeface="Calibri" pitchFamily="34" charset="0"/>
            </a:endParaRPr>
          </a:p>
          <a:p>
            <a:pPr algn="ctr">
              <a:lnSpc>
                <a:spcPct val="90000"/>
              </a:lnSpc>
              <a:buFontTx/>
              <a:buNone/>
            </a:pPr>
            <a:r>
              <a:rPr lang="en-GB" sz="4000" dirty="0">
                <a:solidFill>
                  <a:srgbClr val="FFFF00"/>
                </a:solidFill>
                <a:latin typeface="Calibri" pitchFamily="34" charset="0"/>
              </a:rPr>
              <a:t>			3.1 / 3.5 / 3.9		</a:t>
            </a:r>
          </a:p>
          <a:p>
            <a:pPr>
              <a:lnSpc>
                <a:spcPct val="90000"/>
              </a:lnSpc>
              <a:buFontTx/>
              <a:buNone/>
            </a:pPr>
            <a:endParaRPr lang="en-GB" sz="4000" dirty="0">
              <a:solidFill>
                <a:srgbClr val="FFFF00"/>
              </a:solidFill>
              <a:latin typeface="Calibri" pitchFamily="34" charset="0"/>
            </a:endParaRPr>
          </a:p>
          <a:p>
            <a:pPr>
              <a:lnSpc>
                <a:spcPct val="90000"/>
              </a:lnSpc>
              <a:buFontTx/>
              <a:buNone/>
            </a:pPr>
            <a:endParaRPr lang="en-GB" sz="4000" dirty="0">
              <a:solidFill>
                <a:srgbClr val="FFFF00"/>
              </a:solidFill>
              <a:latin typeface="Calibri" pitchFamily="34" charset="0"/>
            </a:endParaRPr>
          </a:p>
          <a:p>
            <a:pPr>
              <a:lnSpc>
                <a:spcPct val="90000"/>
              </a:lnSpc>
              <a:buFontTx/>
              <a:buNone/>
            </a:pPr>
            <a:endParaRPr lang="en-GB" sz="3200" dirty="0">
              <a:solidFill>
                <a:srgbClr val="FFFF00"/>
              </a:solidFill>
              <a:latin typeface="Calibri" pitchFamily="34" charset="0"/>
            </a:endParaRPr>
          </a:p>
        </p:txBody>
      </p:sp>
    </p:spTree>
    <p:custDataLst>
      <p:tags r:id="rId1"/>
    </p:custDataLst>
    <p:extLst>
      <p:ext uri="{BB962C8B-B14F-4D97-AF65-F5344CB8AC3E}">
        <p14:creationId xmlns:p14="http://schemas.microsoft.com/office/powerpoint/2010/main" val="3641070741"/>
      </p:ext>
    </p:extLst>
  </p:cSld>
  <p:clrMapOvr>
    <a:masterClrMapping/>
  </p:clrMapOvr>
  <mc:AlternateContent xmlns:mc="http://schemas.openxmlformats.org/markup-compatibility/2006" xmlns:p14="http://schemas.microsoft.com/office/powerpoint/2010/main">
    <mc:Choice Requires="p14">
      <p:transition spd="slow" p14:dur="2000" advTm="110359"/>
    </mc:Choice>
    <mc:Fallback xmlns="">
      <p:transition spd="slow" advTm="1103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box(out)">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605">
                                            <p:txEl>
                                              <p:pRg st="2" end="2"/>
                                            </p:txEl>
                                          </p:spTgt>
                                        </p:tgtEl>
                                        <p:attrNameLst>
                                          <p:attrName>style.visibility</p:attrName>
                                        </p:attrNameLst>
                                      </p:cBhvr>
                                      <p:to>
                                        <p:strVal val="visible"/>
                                      </p:to>
                                    </p:set>
                                    <p:animEffect transition="in" filter="box(out)">
                                      <p:cBhvr>
                                        <p:cTn id="12" dur="500"/>
                                        <p:tgtEl>
                                          <p:spTgt spid="256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subTitle" idx="1"/>
          </p:nvPr>
        </p:nvSpPr>
        <p:spPr>
          <a:xfrm>
            <a:off x="0" y="2204864"/>
            <a:ext cx="9144000" cy="1752600"/>
          </a:xfrm>
        </p:spPr>
        <p:txBody>
          <a:bodyPr/>
          <a:lstStyle/>
          <a:p>
            <a:r>
              <a:rPr lang="en-GB" sz="5400" b="1" kern="1200" dirty="0">
                <a:ln w="10541" cmpd="sng">
                  <a:solidFill>
                    <a:schemeClr val="accent1">
                      <a:shade val="88000"/>
                      <a:satMod val="110000"/>
                    </a:schemeClr>
                  </a:solidFill>
                  <a:prstDash val="solid"/>
                </a:ln>
                <a:solidFill>
                  <a:srgbClr val="FFFF00"/>
                </a:solidFill>
                <a:effectLst/>
                <a:latin typeface="Calibri" pitchFamily="34" charset="0"/>
              </a:rPr>
              <a:t>Assessment and </a:t>
            </a:r>
          </a:p>
          <a:p>
            <a:r>
              <a:rPr lang="en-GB" sz="5400" b="1" kern="1200" dirty="0">
                <a:ln w="10541" cmpd="sng">
                  <a:solidFill>
                    <a:schemeClr val="accent1">
                      <a:shade val="88000"/>
                      <a:satMod val="110000"/>
                    </a:schemeClr>
                  </a:solidFill>
                  <a:prstDash val="solid"/>
                </a:ln>
                <a:solidFill>
                  <a:srgbClr val="FFFF00"/>
                </a:solidFill>
                <a:effectLst/>
                <a:latin typeface="Calibri" pitchFamily="34" charset="0"/>
              </a:rPr>
              <a:t>Reporting</a:t>
            </a:r>
          </a:p>
        </p:txBody>
      </p:sp>
    </p:spTree>
  </p:cSld>
  <p:clrMapOvr>
    <a:masterClrMapping/>
  </p:clrMapOvr>
  <mc:AlternateContent xmlns:mc="http://schemas.openxmlformats.org/markup-compatibility/2006" xmlns:p14="http://schemas.microsoft.com/office/powerpoint/2010/main">
    <mc:Choice Requires="p14">
      <p:transition spd="slow" p14:dur="2000" advTm="6304"/>
    </mc:Choice>
    <mc:Fallback xmlns="">
      <p:transition spd="slow" advTm="630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539552" y="1268760"/>
            <a:ext cx="8208912" cy="4525962"/>
          </a:xfrm>
          <a:noFill/>
          <a:ln/>
        </p:spPr>
        <p:txBody>
          <a:bodyPr/>
          <a:lstStyle/>
          <a:p>
            <a:r>
              <a:rPr lang="en-GB" sz="3600" b="1" dirty="0">
                <a:solidFill>
                  <a:srgbClr val="FFFF00"/>
                </a:solidFill>
                <a:latin typeface="Calibri" pitchFamily="34" charset="0"/>
              </a:rPr>
              <a:t>Interim Progress Reports</a:t>
            </a:r>
          </a:p>
          <a:p>
            <a:r>
              <a:rPr lang="en-GB" sz="3600" b="1" dirty="0">
                <a:solidFill>
                  <a:srgbClr val="FFFF00"/>
                </a:solidFill>
                <a:latin typeface="Calibri" pitchFamily="34" charset="0"/>
              </a:rPr>
              <a:t>Parents’ evening  (Thursday 23rd March 2023)</a:t>
            </a:r>
          </a:p>
          <a:p>
            <a:r>
              <a:rPr lang="en-GB" sz="3600" b="1" dirty="0">
                <a:solidFill>
                  <a:srgbClr val="FFFF00"/>
                </a:solidFill>
                <a:latin typeface="Calibri" pitchFamily="34" charset="0"/>
              </a:rPr>
              <a:t>End of Year Report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6359"/>
    </mc:Choice>
    <mc:Fallback xmlns="">
      <p:transition spd="slow" advTm="563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971550" y="1628775"/>
            <a:ext cx="7416800" cy="2308324"/>
          </a:xfrm>
          <a:prstGeom prst="rect">
            <a:avLst/>
          </a:prstGeom>
          <a:noFill/>
          <a:ln w="9525">
            <a:noFill/>
            <a:miter lim="800000"/>
            <a:headEnd/>
            <a:tailEnd/>
          </a:ln>
          <a:effectLst/>
        </p:spPr>
        <p:txBody>
          <a:bodyPr>
            <a:spAutoFit/>
          </a:bodyPr>
          <a:lstStyle/>
          <a:p>
            <a:pPr>
              <a:spcBef>
                <a:spcPct val="50000"/>
              </a:spcBef>
            </a:pPr>
            <a:r>
              <a:rPr lang="en-GB" sz="3600" b="1" dirty="0">
                <a:solidFill>
                  <a:srgbClr val="FFFF00"/>
                </a:solidFill>
                <a:latin typeface="Calibri" pitchFamily="34" charset="0"/>
              </a:rPr>
              <a:t>Learning and Progress</a:t>
            </a:r>
          </a:p>
          <a:p>
            <a:pPr>
              <a:spcBef>
                <a:spcPct val="50000"/>
              </a:spcBef>
            </a:pPr>
            <a:r>
              <a:rPr lang="en-GB" sz="3600" b="1" dirty="0">
                <a:solidFill>
                  <a:srgbClr val="FFFF00"/>
                </a:solidFill>
                <a:latin typeface="Calibri" pitchFamily="34" charset="0"/>
              </a:rPr>
              <a:t>Behaviour</a:t>
            </a:r>
          </a:p>
          <a:p>
            <a:pPr>
              <a:spcBef>
                <a:spcPct val="50000"/>
              </a:spcBef>
            </a:pPr>
            <a:r>
              <a:rPr lang="en-GB" sz="3600" b="1" dirty="0">
                <a:solidFill>
                  <a:srgbClr val="FFFF00"/>
                </a:solidFill>
                <a:latin typeface="Calibri" pitchFamily="34" charset="0"/>
              </a:rPr>
              <a:t>Completion of homework</a:t>
            </a:r>
          </a:p>
        </p:txBody>
      </p:sp>
    </p:spTree>
  </p:cSld>
  <p:clrMapOvr>
    <a:masterClrMapping/>
  </p:clrMapOvr>
  <p:transition advTm="24296"/>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971550" y="1628775"/>
            <a:ext cx="7416800" cy="3113088"/>
          </a:xfrm>
          <a:prstGeom prst="rect">
            <a:avLst/>
          </a:prstGeom>
          <a:noFill/>
          <a:ln w="9525">
            <a:noFill/>
            <a:miter lim="800000"/>
            <a:headEnd/>
            <a:tailEnd/>
          </a:ln>
          <a:effectLst/>
        </p:spPr>
        <p:txBody>
          <a:bodyPr>
            <a:spAutoFit/>
          </a:bodyPr>
          <a:lstStyle/>
          <a:p>
            <a:pPr>
              <a:spcBef>
                <a:spcPct val="50000"/>
              </a:spcBef>
            </a:pPr>
            <a:r>
              <a:rPr lang="en-GB" sz="3600" b="1" dirty="0">
                <a:solidFill>
                  <a:srgbClr val="FFFF00"/>
                </a:solidFill>
                <a:latin typeface="Calibri" pitchFamily="34" charset="0"/>
              </a:rPr>
              <a:t>1	Outstanding</a:t>
            </a:r>
          </a:p>
          <a:p>
            <a:pPr>
              <a:spcBef>
                <a:spcPct val="50000"/>
              </a:spcBef>
            </a:pPr>
            <a:r>
              <a:rPr lang="en-GB" sz="3600" b="1" dirty="0">
                <a:solidFill>
                  <a:srgbClr val="FFFF00"/>
                </a:solidFill>
                <a:latin typeface="Calibri" pitchFamily="34" charset="0"/>
              </a:rPr>
              <a:t>2	Good</a:t>
            </a:r>
          </a:p>
          <a:p>
            <a:pPr>
              <a:spcBef>
                <a:spcPct val="50000"/>
              </a:spcBef>
            </a:pPr>
            <a:r>
              <a:rPr lang="en-GB" sz="3600" b="1" dirty="0">
                <a:solidFill>
                  <a:srgbClr val="FFFF00"/>
                </a:solidFill>
                <a:latin typeface="Calibri" pitchFamily="34" charset="0"/>
              </a:rPr>
              <a:t>3	Satisfactory</a:t>
            </a:r>
          </a:p>
          <a:p>
            <a:pPr>
              <a:spcBef>
                <a:spcPct val="50000"/>
              </a:spcBef>
            </a:pPr>
            <a:r>
              <a:rPr lang="en-GB" sz="3600" b="1" dirty="0">
                <a:solidFill>
                  <a:srgbClr val="FFFF00"/>
                </a:solidFill>
                <a:latin typeface="Calibri" pitchFamily="34" charset="0"/>
              </a:rPr>
              <a:t>4	Inadequate</a:t>
            </a:r>
          </a:p>
        </p:txBody>
      </p:sp>
    </p:spTree>
    <p:custDataLst>
      <p:tags r:id="rId1"/>
    </p:custDataLst>
  </p:cSld>
  <p:clrMapOvr>
    <a:masterClrMapping/>
  </p:clrMapOvr>
  <p:transition advTm="28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 calcmode="lin" valueType="num">
                                      <p:cBhvr additive="base">
                                        <p:cTn id="7" dur="500" fill="hold"/>
                                        <p:tgtEl>
                                          <p:spTgt spid="696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634">
                                            <p:txEl>
                                              <p:pRg st="1" end="1"/>
                                            </p:txEl>
                                          </p:spTgt>
                                        </p:tgtEl>
                                        <p:attrNameLst>
                                          <p:attrName>style.visibility</p:attrName>
                                        </p:attrNameLst>
                                      </p:cBhvr>
                                      <p:to>
                                        <p:strVal val="visible"/>
                                      </p:to>
                                    </p:set>
                                    <p:anim calcmode="lin" valueType="num">
                                      <p:cBhvr additive="base">
                                        <p:cTn id="13" dur="500" fill="hold"/>
                                        <p:tgtEl>
                                          <p:spTgt spid="696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634">
                                            <p:txEl>
                                              <p:pRg st="2" end="2"/>
                                            </p:txEl>
                                          </p:spTgt>
                                        </p:tgtEl>
                                        <p:attrNameLst>
                                          <p:attrName>style.visibility</p:attrName>
                                        </p:attrNameLst>
                                      </p:cBhvr>
                                      <p:to>
                                        <p:strVal val="visible"/>
                                      </p:to>
                                    </p:set>
                                    <p:anim calcmode="lin" valueType="num">
                                      <p:cBhvr additive="base">
                                        <p:cTn id="19" dur="500" fill="hold"/>
                                        <p:tgtEl>
                                          <p:spTgt spid="696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9634">
                                            <p:txEl>
                                              <p:pRg st="3" end="3"/>
                                            </p:txEl>
                                          </p:spTgt>
                                        </p:tgtEl>
                                        <p:attrNameLst>
                                          <p:attrName>style.visibility</p:attrName>
                                        </p:attrNameLst>
                                      </p:cBhvr>
                                      <p:to>
                                        <p:strVal val="visible"/>
                                      </p:to>
                                    </p:set>
                                    <p:anim calcmode="lin" valueType="num">
                                      <p:cBhvr additive="base">
                                        <p:cTn id="25" dur="500" fill="hold"/>
                                        <p:tgtEl>
                                          <p:spTgt spid="696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4188306"/>
              </p:ext>
            </p:extLst>
          </p:nvPr>
        </p:nvGraphicFramePr>
        <p:xfrm>
          <a:off x="467544" y="548680"/>
          <a:ext cx="8352928" cy="5668981"/>
        </p:xfrm>
        <a:graphic>
          <a:graphicData uri="http://schemas.openxmlformats.org/drawingml/2006/table">
            <a:tbl>
              <a:tblPr/>
              <a:tblGrid>
                <a:gridCol w="8352928">
                  <a:extLst>
                    <a:ext uri="{9D8B030D-6E8A-4147-A177-3AD203B41FA5}">
                      <a16:colId xmlns:a16="http://schemas.microsoft.com/office/drawing/2014/main" val="20000"/>
                    </a:ext>
                  </a:extLst>
                </a:gridCol>
              </a:tblGrid>
              <a:tr h="1166843">
                <a:tc>
                  <a:txBody>
                    <a:bodyPr/>
                    <a:lstStyle/>
                    <a:p>
                      <a:pPr algn="ctr">
                        <a:spcAft>
                          <a:spcPts val="0"/>
                        </a:spcAft>
                      </a:pPr>
                      <a:r>
                        <a:rPr lang="en-GB" sz="4000" b="1" dirty="0">
                          <a:solidFill>
                            <a:srgbClr val="FFFF00"/>
                          </a:solidFill>
                          <a:latin typeface="Calibri" pitchFamily="34" charset="0"/>
                          <a:ea typeface="Times New Roman"/>
                          <a:cs typeface="Arial"/>
                        </a:rPr>
                        <a:t>HOMEWORK COMPLETION - OUTSTANDING</a:t>
                      </a:r>
                      <a:endParaRPr lang="en-US" sz="4000" dirty="0">
                        <a:solidFill>
                          <a:srgbClr val="FFFF00"/>
                        </a:solidFill>
                        <a:latin typeface="Calibri" pitchFamily="34" charset="0"/>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49781">
                <a:tc>
                  <a:txBody>
                    <a:bodyPr/>
                    <a:lstStyle/>
                    <a:p>
                      <a:pPr algn="ctr">
                        <a:spcAft>
                          <a:spcPts val="0"/>
                        </a:spcAft>
                      </a:pPr>
                      <a:r>
                        <a:rPr lang="en-GB" sz="4000" dirty="0">
                          <a:solidFill>
                            <a:srgbClr val="FFFF00"/>
                          </a:solidFill>
                          <a:latin typeface="Calibri" pitchFamily="34" charset="0"/>
                          <a:ea typeface="Times New Roman"/>
                          <a:cs typeface="Arial"/>
                        </a:rPr>
                        <a:t>Completes all homework in full as required. The quality of work produced reflects keenness and commitment to succeed.</a:t>
                      </a:r>
                      <a:endParaRPr lang="en-US" sz="4000" dirty="0">
                        <a:solidFill>
                          <a:srgbClr val="FFFF00"/>
                        </a:solidFill>
                        <a:latin typeface="Calibri" pitchFamily="34" charset="0"/>
                        <a:ea typeface="Times New Roman"/>
                        <a:cs typeface="Arial"/>
                      </a:endParaRPr>
                    </a:p>
                    <a:p>
                      <a:pPr algn="ctr">
                        <a:spcAft>
                          <a:spcPts val="0"/>
                        </a:spcAft>
                      </a:pPr>
                      <a:r>
                        <a:rPr lang="en-GB" sz="4000" u="sng" dirty="0">
                          <a:solidFill>
                            <a:srgbClr val="FFFF00"/>
                          </a:solidFill>
                          <a:latin typeface="Calibri" pitchFamily="34" charset="0"/>
                          <a:ea typeface="Times New Roman"/>
                          <a:cs typeface="Arial"/>
                        </a:rPr>
                        <a:t>No</a:t>
                      </a:r>
                      <a:r>
                        <a:rPr lang="en-GB" sz="4000" dirty="0">
                          <a:solidFill>
                            <a:srgbClr val="FFFF00"/>
                          </a:solidFill>
                          <a:latin typeface="Calibri" pitchFamily="34" charset="0"/>
                          <a:ea typeface="Times New Roman"/>
                          <a:cs typeface="Arial"/>
                        </a:rPr>
                        <a:t> </a:t>
                      </a:r>
                      <a:r>
                        <a:rPr lang="en-GB" sz="4000" dirty="0" err="1">
                          <a:solidFill>
                            <a:srgbClr val="FFFF00"/>
                          </a:solidFill>
                          <a:latin typeface="Calibri" pitchFamily="34" charset="0"/>
                          <a:ea typeface="Times New Roman"/>
                          <a:cs typeface="Arial"/>
                        </a:rPr>
                        <a:t>homeworks</a:t>
                      </a:r>
                      <a:r>
                        <a:rPr lang="en-GB" sz="4000" dirty="0">
                          <a:solidFill>
                            <a:srgbClr val="FFFF00"/>
                          </a:solidFill>
                          <a:latin typeface="Calibri" pitchFamily="34" charset="0"/>
                          <a:ea typeface="Times New Roman"/>
                          <a:cs typeface="Arial"/>
                        </a:rPr>
                        <a:t> are recorded as missing on PARS</a:t>
                      </a:r>
                      <a:endParaRPr lang="en-US" sz="4000" dirty="0">
                        <a:solidFill>
                          <a:srgbClr val="FFFF00"/>
                        </a:solidFill>
                        <a:latin typeface="Calibri" pitchFamily="34" charset="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122063"/>
    </mc:Choice>
    <mc:Fallback xmlns="">
      <p:transition spd="slow" advTm="12206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5288" y="692696"/>
            <a:ext cx="8424862" cy="1143000"/>
          </a:xfrm>
        </p:spPr>
        <p:txBody>
          <a:bodyPr/>
          <a:lstStyle/>
          <a:p>
            <a:r>
              <a:rPr lang="en-GB" sz="5400" b="1" kern="1200" dirty="0">
                <a:ln w="10541" cmpd="sng">
                  <a:solidFill>
                    <a:schemeClr val="accent1">
                      <a:shade val="88000"/>
                      <a:satMod val="110000"/>
                    </a:schemeClr>
                  </a:solidFill>
                  <a:prstDash val="solid"/>
                </a:ln>
                <a:solidFill>
                  <a:srgbClr val="FFFF00"/>
                </a:solidFill>
                <a:latin typeface="Calibri" pitchFamily="34" charset="0"/>
                <a:ea typeface="+mn-ea"/>
                <a:cs typeface="+mn-cs"/>
              </a:rPr>
              <a:t>Progress Scores</a:t>
            </a:r>
          </a:p>
        </p:txBody>
      </p:sp>
      <p:sp>
        <p:nvSpPr>
          <p:cNvPr id="3" name="Rectangle 2"/>
          <p:cNvSpPr txBox="1">
            <a:spLocks noChangeArrowheads="1"/>
          </p:cNvSpPr>
          <p:nvPr/>
        </p:nvSpPr>
        <p:spPr bwMode="auto">
          <a:xfrm>
            <a:off x="391649" y="1853952"/>
            <a:ext cx="842486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5400" b="1" kern="1200" dirty="0">
                <a:ln w="10541" cmpd="sng">
                  <a:solidFill>
                    <a:schemeClr val="accent1">
                      <a:shade val="88000"/>
                      <a:satMod val="110000"/>
                    </a:schemeClr>
                  </a:solidFill>
                  <a:prstDash val="solid"/>
                </a:ln>
                <a:solidFill>
                  <a:srgbClr val="FFFF00"/>
                </a:solidFill>
                <a:latin typeface="Calibri" pitchFamily="34" charset="0"/>
                <a:ea typeface="+mn-ea"/>
                <a:cs typeface="+mn-cs"/>
              </a:rPr>
              <a:t>90% +		GOLD</a:t>
            </a:r>
          </a:p>
        </p:txBody>
      </p:sp>
      <p:sp>
        <p:nvSpPr>
          <p:cNvPr id="4" name="Rectangle 2"/>
          <p:cNvSpPr txBox="1">
            <a:spLocks noChangeArrowheads="1"/>
          </p:cNvSpPr>
          <p:nvPr/>
        </p:nvSpPr>
        <p:spPr bwMode="auto">
          <a:xfrm>
            <a:off x="395610" y="3222104"/>
            <a:ext cx="842486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5400" b="1" kern="1200" dirty="0">
                <a:ln w="10541" cmpd="sng">
                  <a:solidFill>
                    <a:schemeClr val="accent1">
                      <a:shade val="88000"/>
                      <a:satMod val="110000"/>
                    </a:schemeClr>
                  </a:solidFill>
                  <a:prstDash val="solid"/>
                </a:ln>
                <a:solidFill>
                  <a:schemeClr val="bg1">
                    <a:lumMod val="75000"/>
                  </a:schemeClr>
                </a:solidFill>
                <a:latin typeface="Calibri" pitchFamily="34" charset="0"/>
                <a:ea typeface="+mn-ea"/>
                <a:cs typeface="+mn-cs"/>
              </a:rPr>
              <a:t>80% +		SILVER</a:t>
            </a:r>
          </a:p>
        </p:txBody>
      </p:sp>
      <p:sp>
        <p:nvSpPr>
          <p:cNvPr id="5" name="Rectangle 2"/>
          <p:cNvSpPr txBox="1">
            <a:spLocks noChangeArrowheads="1"/>
          </p:cNvSpPr>
          <p:nvPr/>
        </p:nvSpPr>
        <p:spPr bwMode="auto">
          <a:xfrm>
            <a:off x="395536" y="4518248"/>
            <a:ext cx="842486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5400" b="1" dirty="0">
                <a:ln w="10541" cmpd="sng">
                  <a:solidFill>
                    <a:schemeClr val="accent1">
                      <a:shade val="88000"/>
                      <a:satMod val="110000"/>
                    </a:schemeClr>
                  </a:solidFill>
                  <a:prstDash val="solid"/>
                </a:ln>
                <a:solidFill>
                  <a:srgbClr val="EF951D"/>
                </a:solidFill>
                <a:latin typeface="Calibri" pitchFamily="34" charset="0"/>
                <a:ea typeface="+mn-ea"/>
                <a:cs typeface="+mn-cs"/>
              </a:rPr>
              <a:t>7</a:t>
            </a:r>
            <a:r>
              <a:rPr lang="en-GB" sz="5400" b="1" kern="1200" dirty="0">
                <a:ln w="10541" cmpd="sng">
                  <a:solidFill>
                    <a:schemeClr val="accent1">
                      <a:shade val="88000"/>
                      <a:satMod val="110000"/>
                    </a:schemeClr>
                  </a:solidFill>
                  <a:prstDash val="solid"/>
                </a:ln>
                <a:solidFill>
                  <a:srgbClr val="EF951D"/>
                </a:solidFill>
                <a:latin typeface="Calibri" pitchFamily="34" charset="0"/>
                <a:ea typeface="+mn-ea"/>
                <a:cs typeface="+mn-cs"/>
              </a:rPr>
              <a:t>0% +		BRONZE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7575"/>
    </mc:Choice>
    <mc:Fallback xmlns="">
      <p:transition spd="slow" advTm="127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07138" y="500042"/>
            <a:ext cx="8193397" cy="830997"/>
          </a:xfrm>
          <a:prstGeom prst="rect">
            <a:avLst/>
          </a:prstGeom>
          <a:noFill/>
          <a:ln w="9525">
            <a:noFill/>
            <a:miter lim="800000"/>
            <a:headEnd/>
            <a:tailEnd/>
          </a:ln>
          <a:effectLst/>
        </p:spPr>
        <p:txBody>
          <a:bodyPr wrap="none">
            <a:spAutoFit/>
          </a:bodyPr>
          <a:lstStyle/>
          <a:p>
            <a:pPr algn="ctr"/>
            <a:r>
              <a:rPr lang="en-GB" sz="4800" b="1" dirty="0">
                <a:solidFill>
                  <a:srgbClr val="FFFF00"/>
                </a:solidFill>
                <a:latin typeface="Calibri" pitchFamily="34" charset="0"/>
              </a:rPr>
              <a:t>Our Lady’s Catholic High School</a:t>
            </a:r>
          </a:p>
        </p:txBody>
      </p:sp>
      <p:sp>
        <p:nvSpPr>
          <p:cNvPr id="3" name="Rectangle 6"/>
          <p:cNvSpPr>
            <a:spLocks noChangeArrowheads="1"/>
          </p:cNvSpPr>
          <p:nvPr/>
        </p:nvSpPr>
        <p:spPr bwMode="auto">
          <a:xfrm>
            <a:off x="0" y="5214950"/>
            <a:ext cx="9144000" cy="923330"/>
          </a:xfrm>
          <a:prstGeom prst="rect">
            <a:avLst/>
          </a:prstGeom>
          <a:noFill/>
          <a:ln w="9525">
            <a:noFill/>
            <a:miter lim="800000"/>
            <a:headEnd/>
            <a:tailEnd/>
          </a:ln>
          <a:effectLst/>
        </p:spPr>
        <p:txBody>
          <a:bodyPr wrap="square">
            <a:spAutoFit/>
          </a:bodyPr>
          <a:lstStyle/>
          <a:p>
            <a:pPr algn="ctr"/>
            <a:r>
              <a:rPr lang="en-GB" sz="5400" b="1" dirty="0">
                <a:solidFill>
                  <a:srgbClr val="FFFF00"/>
                </a:solidFill>
                <a:latin typeface="Calibri" pitchFamily="34" charset="0"/>
              </a:rPr>
              <a:t> Achieving Success Together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1548" y="1988840"/>
            <a:ext cx="2036556" cy="2583690"/>
          </a:xfrm>
          <a:prstGeom prst="rect">
            <a:avLst/>
          </a:prstGeom>
        </p:spPr>
      </p:pic>
    </p:spTree>
    <p:extLst>
      <p:ext uri="{BB962C8B-B14F-4D97-AF65-F5344CB8AC3E}">
        <p14:creationId xmlns:p14="http://schemas.microsoft.com/office/powerpoint/2010/main" val="4078174578"/>
      </p:ext>
    </p:extLst>
  </p:cSld>
  <p:clrMapOvr>
    <a:masterClrMapping/>
  </p:clrMapOvr>
  <mc:AlternateContent xmlns:mc="http://schemas.openxmlformats.org/markup-compatibility/2006" xmlns:p14="http://schemas.microsoft.com/office/powerpoint/2010/main">
    <mc:Choice Requires="p14">
      <p:transition spd="slow" p14:dur="2000" advTm="30263"/>
    </mc:Choice>
    <mc:Fallback xmlns="">
      <p:transition spd="slow" advTm="302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0" y="762000"/>
            <a:ext cx="9144000" cy="1006475"/>
          </a:xfrm>
          <a:prstGeom prst="rect">
            <a:avLst/>
          </a:prstGeom>
          <a:noFill/>
          <a:ln w="9525">
            <a:noFill/>
            <a:miter lim="800000"/>
            <a:headEnd/>
            <a:tailEnd/>
          </a:ln>
          <a:effectLst/>
        </p:spPr>
        <p:txBody>
          <a:bodyPr>
            <a:spAutoFit/>
          </a:bodyPr>
          <a:lstStyle/>
          <a:p>
            <a:pPr algn="ctr">
              <a:spcBef>
                <a:spcPct val="50000"/>
              </a:spcBef>
            </a:pPr>
            <a:r>
              <a:rPr lang="en-GB" sz="6000" b="1" dirty="0">
                <a:solidFill>
                  <a:srgbClr val="FFFF00"/>
                </a:solidFill>
                <a:latin typeface="Calibri" pitchFamily="34" charset="0"/>
              </a:rPr>
              <a:t>Thursday 26 August 2027</a:t>
            </a:r>
          </a:p>
        </p:txBody>
      </p:sp>
      <p:sp>
        <p:nvSpPr>
          <p:cNvPr id="125956" name="Text Box 4"/>
          <p:cNvSpPr txBox="1">
            <a:spLocks noChangeArrowheads="1"/>
          </p:cNvSpPr>
          <p:nvPr/>
        </p:nvSpPr>
        <p:spPr bwMode="auto">
          <a:xfrm>
            <a:off x="1371600" y="5086821"/>
            <a:ext cx="6553200" cy="1006475"/>
          </a:xfrm>
          <a:prstGeom prst="rect">
            <a:avLst/>
          </a:prstGeom>
          <a:noFill/>
          <a:ln w="9525">
            <a:noFill/>
            <a:miter lim="800000"/>
            <a:headEnd/>
            <a:tailEnd/>
          </a:ln>
          <a:effectLst/>
        </p:spPr>
        <p:txBody>
          <a:bodyPr>
            <a:spAutoFit/>
          </a:bodyPr>
          <a:lstStyle/>
          <a:p>
            <a:pPr algn="ctr">
              <a:spcBef>
                <a:spcPct val="50000"/>
              </a:spcBef>
            </a:pPr>
            <a:r>
              <a:rPr lang="en-GB" sz="6000" b="1" dirty="0">
                <a:solidFill>
                  <a:srgbClr val="FFFF00"/>
                </a:solidFill>
                <a:latin typeface="Calibri" pitchFamily="34" charset="0"/>
              </a:rPr>
              <a:t>GCSE Results Day</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16549" b="-8"/>
          <a:stretch/>
        </p:blipFill>
        <p:spPr>
          <a:xfrm>
            <a:off x="7027616" y="2316536"/>
            <a:ext cx="2118349" cy="1695408"/>
          </a:xfrm>
          <a:prstGeom prst="rect">
            <a:avLst/>
          </a:prstGeom>
        </p:spPr>
      </p:pic>
      <p:pic>
        <p:nvPicPr>
          <p:cNvPr id="2" name="Picture 3" descr="A picture containing person, eating, outdoor&#10;&#10;Description automatically generated">
            <a:extLst>
              <a:ext uri="{FF2B5EF4-FFF2-40B4-BE49-F238E27FC236}">
                <a16:creationId xmlns:a16="http://schemas.microsoft.com/office/drawing/2014/main" id="{D55BEBA6-1EAF-D971-C8A5-B2B7D9F422BF}"/>
              </a:ext>
            </a:extLst>
          </p:cNvPr>
          <p:cNvPicPr>
            <a:picLocks noChangeAspect="1"/>
          </p:cNvPicPr>
          <p:nvPr/>
        </p:nvPicPr>
        <p:blipFill>
          <a:blip r:embed="rId4"/>
          <a:stretch>
            <a:fillRect/>
          </a:stretch>
        </p:blipFill>
        <p:spPr>
          <a:xfrm>
            <a:off x="2447365" y="2334592"/>
            <a:ext cx="2608730" cy="1722653"/>
          </a:xfrm>
          <a:prstGeom prst="rect">
            <a:avLst/>
          </a:prstGeom>
        </p:spPr>
      </p:pic>
      <p:pic>
        <p:nvPicPr>
          <p:cNvPr id="4" name="Picture 4" descr="A picture containing person, person, outdoor, lady&#10;&#10;Description automatically generated">
            <a:extLst>
              <a:ext uri="{FF2B5EF4-FFF2-40B4-BE49-F238E27FC236}">
                <a16:creationId xmlns:a16="http://schemas.microsoft.com/office/drawing/2014/main" id="{C9E52816-6AE2-4CFD-A72E-2A5CECBE6388}"/>
              </a:ext>
            </a:extLst>
          </p:cNvPr>
          <p:cNvPicPr>
            <a:picLocks noChangeAspect="1"/>
          </p:cNvPicPr>
          <p:nvPr/>
        </p:nvPicPr>
        <p:blipFill rotWithShape="1">
          <a:blip r:embed="rId5"/>
          <a:srcRect t="713" r="29874" b="6506"/>
          <a:stretch/>
        </p:blipFill>
        <p:spPr>
          <a:xfrm>
            <a:off x="5056094" y="2316663"/>
            <a:ext cx="1999722" cy="1734032"/>
          </a:xfrm>
          <a:prstGeom prst="rect">
            <a:avLst/>
          </a:prstGeom>
        </p:spPr>
      </p:pic>
      <p:pic>
        <p:nvPicPr>
          <p:cNvPr id="5" name="Picture 8">
            <a:extLst>
              <a:ext uri="{FF2B5EF4-FFF2-40B4-BE49-F238E27FC236}">
                <a16:creationId xmlns:a16="http://schemas.microsoft.com/office/drawing/2014/main" id="{614BE2C5-C205-1B4E-C7CA-23F33D93464F}"/>
              </a:ext>
            </a:extLst>
          </p:cNvPr>
          <p:cNvPicPr>
            <a:picLocks noChangeAspect="1"/>
          </p:cNvPicPr>
          <p:nvPr/>
        </p:nvPicPr>
        <p:blipFill rotWithShape="1">
          <a:blip r:embed="rId6"/>
          <a:srcRect l="10492" t="980" r="-328" b="4412"/>
          <a:stretch/>
        </p:blipFill>
        <p:spPr>
          <a:xfrm>
            <a:off x="35859" y="2334592"/>
            <a:ext cx="2464384" cy="173154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fade">
                                      <p:cBhvr>
                                        <p:cTn id="7" dur="2000"/>
                                        <p:tgtEl>
                                          <p:spTgt spid="1259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5956"/>
                                        </p:tgtEl>
                                        <p:attrNameLst>
                                          <p:attrName>style.visibility</p:attrName>
                                        </p:attrNameLst>
                                      </p:cBhvr>
                                      <p:to>
                                        <p:strVal val="visible"/>
                                      </p:to>
                                    </p:set>
                                    <p:animEffect transition="in" filter="fade">
                                      <p:cBhvr>
                                        <p:cTn id="10" dur="20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0" y="5214950"/>
            <a:ext cx="9144000" cy="1661993"/>
          </a:xfrm>
          <a:prstGeom prst="rect">
            <a:avLst/>
          </a:prstGeom>
          <a:noFill/>
          <a:ln w="9525">
            <a:noFill/>
            <a:miter lim="800000"/>
            <a:headEnd/>
            <a:tailEnd/>
          </a:ln>
          <a:effectLst/>
        </p:spPr>
        <p:txBody>
          <a:bodyPr wrap="square">
            <a:spAutoFit/>
          </a:bodyPr>
          <a:lstStyle/>
          <a:p>
            <a:pPr algn="ctr"/>
            <a:r>
              <a:rPr lang="en-GB" sz="5400" b="1" dirty="0">
                <a:solidFill>
                  <a:srgbClr val="FFFF00"/>
                </a:solidFill>
                <a:latin typeface="Calibri" pitchFamily="34" charset="0"/>
              </a:rPr>
              <a:t> Mr Power</a:t>
            </a:r>
          </a:p>
          <a:p>
            <a:pPr algn="ctr"/>
            <a:r>
              <a:rPr lang="en-GB" sz="4400" b="1" dirty="0">
                <a:solidFill>
                  <a:srgbClr val="FFFF00"/>
                </a:solidFill>
                <a:latin typeface="Calibri" pitchFamily="34" charset="0"/>
              </a:rPr>
              <a:t>Assistant Headteacher</a:t>
            </a:r>
          </a:p>
        </p:txBody>
      </p:sp>
      <p:sp>
        <p:nvSpPr>
          <p:cNvPr id="2" name="Rectangle 5"/>
          <p:cNvSpPr>
            <a:spLocks noChangeArrowheads="1"/>
          </p:cNvSpPr>
          <p:nvPr/>
        </p:nvSpPr>
        <p:spPr bwMode="auto">
          <a:xfrm>
            <a:off x="507138" y="500042"/>
            <a:ext cx="8193397" cy="830997"/>
          </a:xfrm>
          <a:prstGeom prst="rect">
            <a:avLst/>
          </a:prstGeom>
          <a:noFill/>
          <a:ln w="9525">
            <a:noFill/>
            <a:miter lim="800000"/>
            <a:headEnd/>
            <a:tailEnd/>
          </a:ln>
          <a:effectLst/>
        </p:spPr>
        <p:txBody>
          <a:bodyPr wrap="none">
            <a:spAutoFit/>
          </a:bodyPr>
          <a:lstStyle/>
          <a:p>
            <a:pPr algn="ctr"/>
            <a:r>
              <a:rPr lang="en-GB" sz="4800" b="1" dirty="0">
                <a:solidFill>
                  <a:srgbClr val="FFFF00"/>
                </a:solidFill>
                <a:latin typeface="Calibri" pitchFamily="34" charset="0"/>
              </a:rPr>
              <a:t>Our Lady’s Catholic High School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1548" y="1988840"/>
            <a:ext cx="2036556" cy="2583690"/>
          </a:xfrm>
          <a:prstGeom prst="rect">
            <a:avLst/>
          </a:prstGeom>
        </p:spPr>
      </p:pic>
    </p:spTree>
    <p:extLst>
      <p:ext uri="{BB962C8B-B14F-4D97-AF65-F5344CB8AC3E}">
        <p14:creationId xmlns:p14="http://schemas.microsoft.com/office/powerpoint/2010/main" val="640482871"/>
      </p:ext>
    </p:extLst>
  </p:cSld>
  <p:clrMapOvr>
    <a:masterClrMapping/>
  </p:clrMapOvr>
  <mc:AlternateContent xmlns:mc="http://schemas.openxmlformats.org/markup-compatibility/2006" xmlns:p14="http://schemas.microsoft.com/office/powerpoint/2010/main">
    <mc:Choice Requires="p14">
      <p:transition spd="slow" p14:dur="2000" advTm="16631"/>
    </mc:Choice>
    <mc:Fallback xmlns="">
      <p:transition spd="slow" advTm="166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476672"/>
            <a:ext cx="8229600" cy="1143000"/>
          </a:xfrm>
        </p:spPr>
        <p:txBody>
          <a:bodyPr/>
          <a:lstStyle/>
          <a:p>
            <a:r>
              <a:rPr lang="en-GB" sz="4800" b="1" dirty="0">
                <a:solidFill>
                  <a:srgbClr val="FFFF00"/>
                </a:solidFill>
                <a:latin typeface="Calibri" pitchFamily="34" charset="0"/>
              </a:rPr>
              <a:t>Helping pupils to succeed</a:t>
            </a:r>
          </a:p>
        </p:txBody>
      </p:sp>
      <p:sp>
        <p:nvSpPr>
          <p:cNvPr id="61443" name="Rectangle 3"/>
          <p:cNvSpPr>
            <a:spLocks noGrp="1" noChangeArrowheads="1"/>
          </p:cNvSpPr>
          <p:nvPr>
            <p:ph type="body" idx="1"/>
          </p:nvPr>
        </p:nvSpPr>
        <p:spPr>
          <a:xfrm>
            <a:off x="899592" y="2092768"/>
            <a:ext cx="4320480" cy="4000528"/>
          </a:xfrm>
        </p:spPr>
        <p:txBody>
          <a:bodyPr/>
          <a:lstStyle/>
          <a:p>
            <a:r>
              <a:rPr lang="en-GB" sz="4400" dirty="0">
                <a:solidFill>
                  <a:srgbClr val="FFFF00"/>
                </a:solidFill>
                <a:latin typeface="Calibri" pitchFamily="34" charset="0"/>
              </a:rPr>
              <a:t>Grouping</a:t>
            </a:r>
          </a:p>
          <a:p>
            <a:r>
              <a:rPr lang="en-GB" sz="4400" dirty="0">
                <a:solidFill>
                  <a:srgbClr val="FFFF00"/>
                </a:solidFill>
                <a:latin typeface="Calibri" pitchFamily="34" charset="0"/>
              </a:rPr>
              <a:t>Targets</a:t>
            </a:r>
          </a:p>
          <a:p>
            <a:r>
              <a:rPr lang="en-GB" sz="4400" dirty="0">
                <a:solidFill>
                  <a:srgbClr val="FFFF00"/>
                </a:solidFill>
                <a:latin typeface="Calibri" pitchFamily="34" charset="0"/>
              </a:rPr>
              <a:t>Reports</a:t>
            </a:r>
          </a:p>
          <a:p>
            <a:r>
              <a:rPr lang="en-GB" sz="4400" dirty="0">
                <a:solidFill>
                  <a:srgbClr val="FFFF00"/>
                </a:solidFill>
                <a:latin typeface="Calibri" pitchFamily="34" charset="0"/>
              </a:rPr>
              <a:t>Progress Scores</a:t>
            </a:r>
          </a:p>
          <a:p>
            <a:endParaRPr lang="en-GB" sz="4000" dirty="0">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95536" y="2420888"/>
            <a:ext cx="8229600" cy="1143000"/>
          </a:xfrm>
        </p:spPr>
        <p:txBody>
          <a:bodyPr/>
          <a:lstStyle/>
          <a:p>
            <a:r>
              <a:rPr lang="en-GB" sz="6000" b="1" dirty="0">
                <a:solidFill>
                  <a:srgbClr val="FFFF00"/>
                </a:solidFill>
                <a:latin typeface="Calibri" pitchFamily="34" charset="0"/>
              </a:rPr>
              <a:t>Grouping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57158" y="0"/>
            <a:ext cx="1785950" cy="100013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0" dirty="0">
                <a:solidFill>
                  <a:schemeClr val="tx1"/>
                </a:solidFill>
                <a:latin typeface="Calibri" pitchFamily="34" charset="0"/>
              </a:rPr>
              <a:t>7O</a:t>
            </a:r>
            <a:endParaRPr kumimoji="0" lang="en-US" sz="6000" b="0" i="0" u="none" strike="noStrike" cap="none" normalizeH="0" baseline="0" dirty="0">
              <a:ln>
                <a:noFill/>
              </a:ln>
              <a:solidFill>
                <a:schemeClr val="tx1"/>
              </a:solidFill>
              <a:effectLst/>
              <a:latin typeface="Calibri" pitchFamily="34" charset="0"/>
            </a:endParaRPr>
          </a:p>
        </p:txBody>
      </p:sp>
      <p:sp>
        <p:nvSpPr>
          <p:cNvPr id="6" name="Rounded Rectangle 5"/>
          <p:cNvSpPr/>
          <p:nvPr/>
        </p:nvSpPr>
        <p:spPr bwMode="auto">
          <a:xfrm>
            <a:off x="357158" y="1142984"/>
            <a:ext cx="1785950" cy="1000132"/>
          </a:xfrm>
          <a:prstGeom prst="roundRect">
            <a:avLst/>
          </a:prstGeom>
          <a:gradFill flip="none" rotWithShape="1">
            <a:gsLst>
              <a:gs pos="0">
                <a:srgbClr val="000099">
                  <a:tint val="66000"/>
                  <a:satMod val="160000"/>
                </a:srgbClr>
              </a:gs>
              <a:gs pos="50000">
                <a:srgbClr val="000099">
                  <a:tint val="44500"/>
                  <a:satMod val="160000"/>
                </a:srgbClr>
              </a:gs>
              <a:gs pos="100000">
                <a:srgbClr val="000099">
                  <a:tint val="23500"/>
                  <a:satMod val="160000"/>
                </a:srgbClr>
              </a:gs>
            </a:gsLst>
            <a:lin ang="162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0" dirty="0">
                <a:solidFill>
                  <a:schemeClr val="tx1"/>
                </a:solidFill>
                <a:latin typeface="Calibri" pitchFamily="34" charset="0"/>
              </a:rPr>
              <a:t>7U</a:t>
            </a:r>
            <a:endParaRPr kumimoji="0" lang="en-US" sz="6000" b="0" i="0" u="none" strike="noStrike" cap="none" normalizeH="0" baseline="0" dirty="0">
              <a:ln>
                <a:noFill/>
              </a:ln>
              <a:solidFill>
                <a:schemeClr val="tx1"/>
              </a:solidFill>
              <a:effectLst/>
              <a:latin typeface="Calibri" pitchFamily="34" charset="0"/>
            </a:endParaRPr>
          </a:p>
        </p:txBody>
      </p:sp>
      <p:sp>
        <p:nvSpPr>
          <p:cNvPr id="7" name="Rounded Rectangle 6"/>
          <p:cNvSpPr/>
          <p:nvPr/>
        </p:nvSpPr>
        <p:spPr bwMode="auto">
          <a:xfrm>
            <a:off x="357158" y="2285992"/>
            <a:ext cx="1785950" cy="100013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0" dirty="0">
                <a:solidFill>
                  <a:schemeClr val="tx1"/>
                </a:solidFill>
                <a:latin typeface="Calibri" pitchFamily="34" charset="0"/>
              </a:rPr>
              <a:t>7R</a:t>
            </a:r>
            <a:endParaRPr kumimoji="0" lang="en-US" sz="6000" b="0" i="0" u="none" strike="noStrike" cap="none" normalizeH="0" baseline="0" dirty="0">
              <a:ln>
                <a:noFill/>
              </a:ln>
              <a:solidFill>
                <a:schemeClr val="tx1"/>
              </a:solidFill>
              <a:effectLst/>
              <a:latin typeface="Calibri" pitchFamily="34" charset="0"/>
            </a:endParaRPr>
          </a:p>
        </p:txBody>
      </p:sp>
      <p:sp>
        <p:nvSpPr>
          <p:cNvPr id="8" name="Rounded Rectangle 7"/>
          <p:cNvSpPr/>
          <p:nvPr/>
        </p:nvSpPr>
        <p:spPr bwMode="auto">
          <a:xfrm>
            <a:off x="357158" y="3500438"/>
            <a:ext cx="1785950" cy="1000132"/>
          </a:xfrm>
          <a:prstGeom prst="roundRect">
            <a:avLst/>
          </a:prstGeom>
          <a:gradFill flip="none" rotWithShape="1">
            <a:gsLst>
              <a:gs pos="0">
                <a:srgbClr val="800000">
                  <a:tint val="66000"/>
                  <a:satMod val="160000"/>
                </a:srgbClr>
              </a:gs>
              <a:gs pos="50000">
                <a:srgbClr val="800000">
                  <a:tint val="44500"/>
                  <a:satMod val="160000"/>
                </a:srgbClr>
              </a:gs>
              <a:gs pos="100000">
                <a:srgbClr val="800000">
                  <a:tint val="23500"/>
                  <a:satMod val="160000"/>
                </a:srgbClr>
              </a:gs>
            </a:gsLst>
            <a:lin ang="162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0" dirty="0">
                <a:solidFill>
                  <a:schemeClr val="tx1"/>
                </a:solidFill>
                <a:latin typeface="Calibri" pitchFamily="34" charset="0"/>
              </a:rPr>
              <a:t>7L</a:t>
            </a:r>
            <a:endParaRPr kumimoji="0" lang="en-US" sz="6000" b="0" i="0" u="none" strike="noStrike" cap="none" normalizeH="0" baseline="0" dirty="0">
              <a:ln>
                <a:noFill/>
              </a:ln>
              <a:solidFill>
                <a:schemeClr val="tx1"/>
              </a:solidFill>
              <a:effectLst/>
              <a:latin typeface="Calibri" pitchFamily="34" charset="0"/>
            </a:endParaRPr>
          </a:p>
        </p:txBody>
      </p:sp>
      <p:sp>
        <p:nvSpPr>
          <p:cNvPr id="9" name="Rounded Rectangle 8"/>
          <p:cNvSpPr/>
          <p:nvPr/>
        </p:nvSpPr>
        <p:spPr bwMode="auto">
          <a:xfrm>
            <a:off x="357158" y="4643446"/>
            <a:ext cx="1785950" cy="1000132"/>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0" dirty="0">
                <a:solidFill>
                  <a:schemeClr val="tx1"/>
                </a:solidFill>
                <a:latin typeface="Calibri" pitchFamily="34" charset="0"/>
              </a:rPr>
              <a:t>7A</a:t>
            </a:r>
            <a:endParaRPr kumimoji="0" lang="en-US" sz="6000" b="0" i="0" u="none" strike="noStrike" cap="none" normalizeH="0" baseline="0" dirty="0">
              <a:ln>
                <a:noFill/>
              </a:ln>
              <a:solidFill>
                <a:schemeClr val="tx1"/>
              </a:solidFill>
              <a:effectLst/>
              <a:latin typeface="Calibri" pitchFamily="34" charset="0"/>
            </a:endParaRPr>
          </a:p>
        </p:txBody>
      </p:sp>
      <p:sp>
        <p:nvSpPr>
          <p:cNvPr id="10" name="Rounded Rectangle 9"/>
          <p:cNvSpPr/>
          <p:nvPr/>
        </p:nvSpPr>
        <p:spPr bwMode="auto">
          <a:xfrm>
            <a:off x="357158" y="5857868"/>
            <a:ext cx="1785950" cy="1000132"/>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0" dirty="0">
                <a:solidFill>
                  <a:schemeClr val="tx1"/>
                </a:solidFill>
                <a:latin typeface="Calibri" pitchFamily="34" charset="0"/>
              </a:rPr>
              <a:t>7D</a:t>
            </a:r>
            <a:endParaRPr kumimoji="0" lang="en-US" sz="6000" b="0" i="0" u="none" strike="noStrike" cap="none" normalizeH="0" baseline="0" dirty="0">
              <a:ln>
                <a:noFill/>
              </a:ln>
              <a:solidFill>
                <a:schemeClr val="tx1"/>
              </a:solidFill>
              <a:effectLst/>
              <a:latin typeface="Calibri" pitchFamily="34" charset="0"/>
            </a:endParaRPr>
          </a:p>
        </p:txBody>
      </p:sp>
      <p:sp>
        <p:nvSpPr>
          <p:cNvPr id="11" name="TextBox 10"/>
          <p:cNvSpPr txBox="1"/>
          <p:nvPr/>
        </p:nvSpPr>
        <p:spPr>
          <a:xfrm>
            <a:off x="4357686" y="0"/>
            <a:ext cx="4462786" cy="6863417"/>
          </a:xfrm>
          <a:prstGeom prst="rect">
            <a:avLst/>
          </a:prstGeom>
          <a:noFill/>
        </p:spPr>
        <p:txBody>
          <a:bodyPr wrap="square" rtlCol="0">
            <a:spAutoFit/>
            <a:scene3d>
              <a:camera prst="orthographicFront"/>
              <a:lightRig rig="threePt" dir="t"/>
            </a:scene3d>
            <a:sp3d extrusionH="57150">
              <a:bevelT w="38100" h="38100"/>
            </a:sp3d>
          </a:bodyPr>
          <a:lstStyle/>
          <a:p>
            <a:r>
              <a:rPr lang="en-GB" sz="4000" b="1" dirty="0">
                <a:ln w="10541" cmpd="sng">
                  <a:solidFill>
                    <a:schemeClr val="accent1">
                      <a:shade val="88000"/>
                      <a:satMod val="110000"/>
                    </a:schemeClr>
                  </a:solidFill>
                  <a:prstDash val="solid"/>
                </a:ln>
                <a:solidFill>
                  <a:srgbClr val="FFFF00"/>
                </a:solidFill>
                <a:latin typeface="Calibri" pitchFamily="34" charset="0"/>
              </a:rPr>
              <a:t>Art</a:t>
            </a:r>
          </a:p>
          <a:p>
            <a:r>
              <a:rPr lang="en-GB" sz="4000" b="1" dirty="0">
                <a:ln w="10541" cmpd="sng">
                  <a:solidFill>
                    <a:schemeClr val="accent1">
                      <a:shade val="88000"/>
                      <a:satMod val="110000"/>
                    </a:schemeClr>
                  </a:solidFill>
                  <a:prstDash val="solid"/>
                </a:ln>
                <a:solidFill>
                  <a:srgbClr val="FFFF00"/>
                </a:solidFill>
                <a:latin typeface="Calibri" pitchFamily="34" charset="0"/>
              </a:rPr>
              <a:t>Drama</a:t>
            </a:r>
          </a:p>
          <a:p>
            <a:r>
              <a:rPr lang="en-GB" sz="4000" b="1" dirty="0">
                <a:ln w="10541" cmpd="sng">
                  <a:solidFill>
                    <a:schemeClr val="accent1">
                      <a:shade val="88000"/>
                      <a:satMod val="110000"/>
                    </a:schemeClr>
                  </a:solidFill>
                  <a:prstDash val="solid"/>
                </a:ln>
                <a:solidFill>
                  <a:srgbClr val="FFFF00"/>
                </a:solidFill>
                <a:latin typeface="Calibri" pitchFamily="34" charset="0"/>
              </a:rPr>
              <a:t>English</a:t>
            </a:r>
          </a:p>
          <a:p>
            <a:r>
              <a:rPr lang="en-GB" sz="4000" b="1" dirty="0">
                <a:ln w="10541" cmpd="sng">
                  <a:solidFill>
                    <a:schemeClr val="accent1">
                      <a:shade val="88000"/>
                      <a:satMod val="110000"/>
                    </a:schemeClr>
                  </a:solidFill>
                  <a:prstDash val="solid"/>
                </a:ln>
                <a:solidFill>
                  <a:srgbClr val="FFFF00"/>
                </a:solidFill>
                <a:latin typeface="Calibri" pitchFamily="34" charset="0"/>
              </a:rPr>
              <a:t>French</a:t>
            </a:r>
          </a:p>
          <a:p>
            <a:r>
              <a:rPr lang="en-GB" sz="4000" b="1" dirty="0">
                <a:ln w="10541" cmpd="sng">
                  <a:solidFill>
                    <a:schemeClr val="accent1">
                      <a:shade val="88000"/>
                      <a:satMod val="110000"/>
                    </a:schemeClr>
                  </a:solidFill>
                  <a:prstDash val="solid"/>
                </a:ln>
                <a:solidFill>
                  <a:srgbClr val="FFFF00"/>
                </a:solidFill>
                <a:latin typeface="Calibri" pitchFamily="34" charset="0"/>
              </a:rPr>
              <a:t>Geography</a:t>
            </a:r>
          </a:p>
          <a:p>
            <a:r>
              <a:rPr lang="en-GB" sz="4000" b="1" dirty="0">
                <a:ln w="10541" cmpd="sng">
                  <a:solidFill>
                    <a:schemeClr val="accent1">
                      <a:shade val="88000"/>
                      <a:satMod val="110000"/>
                    </a:schemeClr>
                  </a:solidFill>
                  <a:prstDash val="solid"/>
                </a:ln>
                <a:solidFill>
                  <a:srgbClr val="FFFF00"/>
                </a:solidFill>
                <a:latin typeface="Calibri" pitchFamily="34" charset="0"/>
              </a:rPr>
              <a:t>History</a:t>
            </a:r>
          </a:p>
          <a:p>
            <a:r>
              <a:rPr lang="en-GB" sz="4000" b="1" dirty="0">
                <a:ln w="10541" cmpd="sng">
                  <a:solidFill>
                    <a:schemeClr val="accent1">
                      <a:shade val="88000"/>
                      <a:satMod val="110000"/>
                    </a:schemeClr>
                  </a:solidFill>
                  <a:prstDash val="solid"/>
                </a:ln>
                <a:solidFill>
                  <a:srgbClr val="FFFF00"/>
                </a:solidFill>
                <a:latin typeface="Calibri" pitchFamily="34" charset="0"/>
              </a:rPr>
              <a:t>Computer Science</a:t>
            </a:r>
          </a:p>
          <a:p>
            <a:r>
              <a:rPr lang="en-GB" sz="4000" b="1" dirty="0">
                <a:ln w="10541" cmpd="sng">
                  <a:solidFill>
                    <a:schemeClr val="accent1">
                      <a:shade val="88000"/>
                      <a:satMod val="110000"/>
                    </a:schemeClr>
                  </a:solidFill>
                  <a:prstDash val="solid"/>
                </a:ln>
                <a:solidFill>
                  <a:srgbClr val="FFFF00"/>
                </a:solidFill>
                <a:latin typeface="Calibri" pitchFamily="34" charset="0"/>
              </a:rPr>
              <a:t>Mathematics</a:t>
            </a:r>
          </a:p>
          <a:p>
            <a:r>
              <a:rPr lang="en-GB" sz="4000" b="1" dirty="0">
                <a:ln w="10541" cmpd="sng">
                  <a:solidFill>
                    <a:schemeClr val="accent1">
                      <a:shade val="88000"/>
                      <a:satMod val="110000"/>
                    </a:schemeClr>
                  </a:solidFill>
                  <a:prstDash val="solid"/>
                </a:ln>
                <a:solidFill>
                  <a:srgbClr val="FFFF00"/>
                </a:solidFill>
                <a:latin typeface="Calibri" pitchFamily="34" charset="0"/>
              </a:rPr>
              <a:t>Music</a:t>
            </a:r>
          </a:p>
          <a:p>
            <a:r>
              <a:rPr lang="en-GB" sz="4000" b="1" dirty="0">
                <a:ln w="10541" cmpd="sng">
                  <a:solidFill>
                    <a:schemeClr val="accent1">
                      <a:shade val="88000"/>
                      <a:satMod val="110000"/>
                    </a:schemeClr>
                  </a:solidFill>
                  <a:prstDash val="solid"/>
                </a:ln>
                <a:solidFill>
                  <a:srgbClr val="FFFF00"/>
                </a:solidFill>
                <a:latin typeface="Calibri" pitchFamily="34" charset="0"/>
              </a:rPr>
              <a:t>RE</a:t>
            </a:r>
          </a:p>
          <a:p>
            <a:r>
              <a:rPr lang="en-GB" sz="4000" b="1" dirty="0">
                <a:ln w="10541" cmpd="sng">
                  <a:solidFill>
                    <a:schemeClr val="accent1">
                      <a:shade val="88000"/>
                      <a:satMod val="110000"/>
                    </a:schemeClr>
                  </a:solidFill>
                  <a:prstDash val="solid"/>
                </a:ln>
                <a:solidFill>
                  <a:srgbClr val="FFFF00"/>
                </a:solidFill>
                <a:latin typeface="Calibri" pitchFamily="34" charset="0"/>
              </a:rPr>
              <a:t>Science</a:t>
            </a:r>
            <a:endParaRPr lang="en-US" sz="4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additive="base">
                                        <p:cTn id="4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 calcmode="lin" valueType="num">
                                      <p:cBhvr additive="base">
                                        <p:cTn id="49"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 calcmode="lin" valueType="num">
                                      <p:cBhvr additive="base">
                                        <p:cTn id="55"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9" end="9"/>
                                            </p:txEl>
                                          </p:spTgt>
                                        </p:tgtEl>
                                        <p:attrNameLst>
                                          <p:attrName>style.visibility</p:attrName>
                                        </p:attrNameLst>
                                      </p:cBhvr>
                                      <p:to>
                                        <p:strVal val="visible"/>
                                      </p:to>
                                    </p:set>
                                    <p:anim calcmode="lin" valueType="num">
                                      <p:cBhvr additive="base">
                                        <p:cTn id="61"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
                                            <p:txEl>
                                              <p:pRg st="10" end="10"/>
                                            </p:txEl>
                                          </p:spTgt>
                                        </p:tgtEl>
                                        <p:attrNameLst>
                                          <p:attrName>style.visibility</p:attrName>
                                        </p:attrNameLst>
                                      </p:cBhvr>
                                      <p:to>
                                        <p:strVal val="visible"/>
                                      </p:to>
                                    </p:set>
                                    <p:anim calcmode="lin" valueType="num">
                                      <p:cBhvr additive="base">
                                        <p:cTn id="67"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57158" y="2285992"/>
            <a:ext cx="1785950" cy="100013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4400" dirty="0">
                <a:solidFill>
                  <a:schemeClr val="tx1"/>
                </a:solidFill>
                <a:latin typeface="Calibri" pitchFamily="34" charset="0"/>
              </a:rPr>
              <a:t>C1</a:t>
            </a:r>
            <a:endParaRPr kumimoji="0" lang="en-US" sz="4400" b="0" i="0" u="none" strike="noStrike" cap="none" normalizeH="0" baseline="0" dirty="0">
              <a:ln>
                <a:noFill/>
              </a:ln>
              <a:solidFill>
                <a:schemeClr val="tx1"/>
              </a:solidFill>
              <a:effectLst/>
              <a:latin typeface="Calibri" pitchFamily="34" charset="0"/>
            </a:endParaRPr>
          </a:p>
        </p:txBody>
      </p:sp>
      <p:sp>
        <p:nvSpPr>
          <p:cNvPr id="6" name="Rounded Rectangle 5"/>
          <p:cNvSpPr/>
          <p:nvPr/>
        </p:nvSpPr>
        <p:spPr bwMode="auto">
          <a:xfrm>
            <a:off x="2593158" y="3500438"/>
            <a:ext cx="1785950" cy="1000132"/>
          </a:xfrm>
          <a:prstGeom prst="roundRect">
            <a:avLst/>
          </a:prstGeom>
          <a:gradFill flip="none" rotWithShape="1">
            <a:gsLst>
              <a:gs pos="0">
                <a:srgbClr val="000099">
                  <a:tint val="66000"/>
                  <a:satMod val="160000"/>
                </a:srgbClr>
              </a:gs>
              <a:gs pos="50000">
                <a:srgbClr val="000099">
                  <a:tint val="44500"/>
                  <a:satMod val="160000"/>
                </a:srgbClr>
              </a:gs>
              <a:gs pos="100000">
                <a:srgbClr val="000099">
                  <a:tint val="23500"/>
                  <a:satMod val="160000"/>
                </a:srgbClr>
              </a:gs>
            </a:gsLst>
            <a:lin ang="162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4400" dirty="0">
                <a:solidFill>
                  <a:schemeClr val="tx1"/>
                </a:solidFill>
                <a:latin typeface="Calibri" pitchFamily="34" charset="0"/>
              </a:rPr>
              <a:t>T1</a:t>
            </a:r>
            <a:endParaRPr kumimoji="0" lang="en-US" sz="4400" b="0" i="0" u="none" strike="noStrike" cap="none" normalizeH="0" baseline="0" dirty="0">
              <a:ln>
                <a:noFill/>
              </a:ln>
              <a:solidFill>
                <a:schemeClr val="tx1"/>
              </a:solidFill>
              <a:effectLst/>
              <a:latin typeface="Calibri" pitchFamily="34" charset="0"/>
            </a:endParaRPr>
          </a:p>
        </p:txBody>
      </p:sp>
      <p:sp>
        <p:nvSpPr>
          <p:cNvPr id="7" name="Rounded Rectangle 6"/>
          <p:cNvSpPr/>
          <p:nvPr/>
        </p:nvSpPr>
        <p:spPr bwMode="auto">
          <a:xfrm>
            <a:off x="357158" y="1071546"/>
            <a:ext cx="1785950" cy="100013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4400" dirty="0">
                <a:solidFill>
                  <a:schemeClr val="tx1"/>
                </a:solidFill>
                <a:latin typeface="Calibri" pitchFamily="34" charset="0"/>
              </a:rPr>
              <a:t>C2</a:t>
            </a:r>
            <a:endParaRPr kumimoji="0" lang="en-US" sz="4400" b="0" i="0" u="none" strike="noStrike" cap="none" normalizeH="0" baseline="0" dirty="0">
              <a:ln>
                <a:noFill/>
              </a:ln>
              <a:solidFill>
                <a:schemeClr val="tx1"/>
              </a:solidFill>
              <a:effectLst/>
              <a:latin typeface="Calibri" pitchFamily="34" charset="0"/>
            </a:endParaRPr>
          </a:p>
        </p:txBody>
      </p:sp>
      <p:sp>
        <p:nvSpPr>
          <p:cNvPr id="8" name="Rounded Rectangle 7"/>
          <p:cNvSpPr/>
          <p:nvPr/>
        </p:nvSpPr>
        <p:spPr bwMode="auto">
          <a:xfrm>
            <a:off x="357158" y="3500438"/>
            <a:ext cx="1785950" cy="1000132"/>
          </a:xfrm>
          <a:prstGeom prst="roundRect">
            <a:avLst/>
          </a:prstGeom>
          <a:gradFill flip="none" rotWithShape="1">
            <a:gsLst>
              <a:gs pos="0">
                <a:srgbClr val="800000">
                  <a:tint val="66000"/>
                  <a:satMod val="160000"/>
                </a:srgbClr>
              </a:gs>
              <a:gs pos="50000">
                <a:srgbClr val="800000">
                  <a:tint val="44500"/>
                  <a:satMod val="160000"/>
                </a:srgbClr>
              </a:gs>
              <a:gs pos="100000">
                <a:srgbClr val="800000">
                  <a:tint val="23500"/>
                  <a:satMod val="160000"/>
                </a:srgbClr>
              </a:gs>
            </a:gsLst>
            <a:lin ang="162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4400" dirty="0">
                <a:solidFill>
                  <a:schemeClr val="tx1"/>
                </a:solidFill>
                <a:latin typeface="Calibri" pitchFamily="34" charset="0"/>
              </a:rPr>
              <a:t>B2</a:t>
            </a:r>
            <a:endParaRPr kumimoji="0" lang="en-US" sz="4400" b="0" i="0" u="none" strike="noStrike" cap="none" normalizeH="0" baseline="0" dirty="0">
              <a:ln>
                <a:noFill/>
              </a:ln>
              <a:solidFill>
                <a:schemeClr val="tx1"/>
              </a:solidFill>
              <a:effectLst/>
              <a:latin typeface="Calibri" pitchFamily="34" charset="0"/>
            </a:endParaRPr>
          </a:p>
        </p:txBody>
      </p:sp>
      <p:sp>
        <p:nvSpPr>
          <p:cNvPr id="9" name="Rounded Rectangle 8"/>
          <p:cNvSpPr/>
          <p:nvPr/>
        </p:nvSpPr>
        <p:spPr bwMode="auto">
          <a:xfrm>
            <a:off x="357158" y="4714884"/>
            <a:ext cx="1785950" cy="1000132"/>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4400" dirty="0">
                <a:solidFill>
                  <a:schemeClr val="tx1"/>
                </a:solidFill>
                <a:latin typeface="Calibri" pitchFamily="34" charset="0"/>
              </a:rPr>
              <a:t>B1</a:t>
            </a:r>
            <a:endParaRPr kumimoji="0" lang="en-US" sz="4400" b="0" i="0" u="none" strike="noStrike" cap="none" normalizeH="0" baseline="0" dirty="0">
              <a:ln>
                <a:noFill/>
              </a:ln>
              <a:solidFill>
                <a:schemeClr val="tx1"/>
              </a:solidFill>
              <a:effectLst/>
              <a:latin typeface="Calibri" pitchFamily="34" charset="0"/>
            </a:endParaRPr>
          </a:p>
        </p:txBody>
      </p:sp>
      <p:sp>
        <p:nvSpPr>
          <p:cNvPr id="10" name="Rounded Rectangle 9"/>
          <p:cNvSpPr/>
          <p:nvPr/>
        </p:nvSpPr>
        <p:spPr bwMode="auto">
          <a:xfrm>
            <a:off x="2570026" y="1052736"/>
            <a:ext cx="1785950" cy="1000132"/>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4400" dirty="0">
                <a:solidFill>
                  <a:schemeClr val="tx1"/>
                </a:solidFill>
                <a:latin typeface="Calibri" pitchFamily="34" charset="0"/>
              </a:rPr>
              <a:t>M</a:t>
            </a:r>
            <a:endParaRPr kumimoji="0" lang="en-US" sz="4400" b="0" i="0" u="none" strike="noStrike" cap="none" normalizeH="0" baseline="0" dirty="0">
              <a:ln>
                <a:noFill/>
              </a:ln>
              <a:solidFill>
                <a:schemeClr val="tx1"/>
              </a:solidFill>
              <a:effectLst/>
              <a:latin typeface="Calibri" pitchFamily="34" charset="0"/>
            </a:endParaRPr>
          </a:p>
        </p:txBody>
      </p:sp>
      <p:sp>
        <p:nvSpPr>
          <p:cNvPr id="11" name="TextBox 10"/>
          <p:cNvSpPr txBox="1"/>
          <p:nvPr/>
        </p:nvSpPr>
        <p:spPr>
          <a:xfrm>
            <a:off x="4713166" y="610136"/>
            <a:ext cx="4430834" cy="6186309"/>
          </a:xfrm>
          <a:prstGeom prst="rect">
            <a:avLst/>
          </a:prstGeom>
          <a:noFill/>
        </p:spPr>
        <p:txBody>
          <a:bodyPr wrap="square" rtlCol="0">
            <a:spAutoFit/>
            <a:scene3d>
              <a:camera prst="orthographicFront"/>
              <a:lightRig rig="threePt" dir="t"/>
            </a:scene3d>
            <a:sp3d extrusionH="57150">
              <a:bevelT w="38100" h="38100"/>
            </a:sp3d>
          </a:bodyPr>
          <a:lstStyle/>
          <a:p>
            <a:r>
              <a:rPr lang="en-GB" sz="4400" b="1" dirty="0">
                <a:ln w="10541" cmpd="sng">
                  <a:solidFill>
                    <a:schemeClr val="accent1">
                      <a:shade val="88000"/>
                      <a:satMod val="110000"/>
                    </a:schemeClr>
                  </a:solidFill>
                  <a:prstDash val="solid"/>
                </a:ln>
                <a:solidFill>
                  <a:srgbClr val="FFFF00"/>
                </a:solidFill>
                <a:latin typeface="Calibri" pitchFamily="34" charset="0"/>
              </a:rPr>
              <a:t>English</a:t>
            </a:r>
          </a:p>
          <a:p>
            <a:r>
              <a:rPr lang="en-GB" sz="4400" b="1" dirty="0">
                <a:ln w="10541" cmpd="sng">
                  <a:solidFill>
                    <a:schemeClr val="accent1">
                      <a:shade val="88000"/>
                      <a:satMod val="110000"/>
                    </a:schemeClr>
                  </a:solidFill>
                  <a:prstDash val="solid"/>
                </a:ln>
                <a:solidFill>
                  <a:srgbClr val="FFFF00"/>
                </a:solidFill>
                <a:latin typeface="Calibri" pitchFamily="34" charset="0"/>
              </a:rPr>
              <a:t>Computer Science</a:t>
            </a:r>
          </a:p>
          <a:p>
            <a:r>
              <a:rPr lang="en-GB" sz="4400" b="1" dirty="0">
                <a:ln w="10541" cmpd="sng">
                  <a:solidFill>
                    <a:schemeClr val="accent1">
                      <a:shade val="88000"/>
                      <a:satMod val="110000"/>
                    </a:schemeClr>
                  </a:solidFill>
                  <a:prstDash val="solid"/>
                </a:ln>
                <a:solidFill>
                  <a:srgbClr val="FFFF00"/>
                </a:solidFill>
                <a:latin typeface="Calibri" pitchFamily="34" charset="0"/>
              </a:rPr>
              <a:t>French</a:t>
            </a:r>
          </a:p>
          <a:p>
            <a:r>
              <a:rPr lang="en-GB" sz="4400" b="1" dirty="0">
                <a:ln w="10541" cmpd="sng">
                  <a:solidFill>
                    <a:schemeClr val="accent1">
                      <a:shade val="88000"/>
                      <a:satMod val="110000"/>
                    </a:schemeClr>
                  </a:solidFill>
                  <a:prstDash val="solid"/>
                </a:ln>
                <a:solidFill>
                  <a:srgbClr val="FFFF00"/>
                </a:solidFill>
                <a:latin typeface="Calibri" pitchFamily="34" charset="0"/>
              </a:rPr>
              <a:t>Geography</a:t>
            </a:r>
          </a:p>
          <a:p>
            <a:r>
              <a:rPr lang="en-GB" sz="4400" b="1" dirty="0">
                <a:ln w="10541" cmpd="sng">
                  <a:solidFill>
                    <a:schemeClr val="accent1">
                      <a:shade val="88000"/>
                      <a:satMod val="110000"/>
                    </a:schemeClr>
                  </a:solidFill>
                  <a:prstDash val="solid"/>
                </a:ln>
                <a:solidFill>
                  <a:srgbClr val="FFFF00"/>
                </a:solidFill>
                <a:latin typeface="Calibri" pitchFamily="34" charset="0"/>
              </a:rPr>
              <a:t>History</a:t>
            </a:r>
          </a:p>
          <a:p>
            <a:r>
              <a:rPr lang="en-GB" sz="4400" b="1" dirty="0">
                <a:ln w="10541" cmpd="sng">
                  <a:solidFill>
                    <a:schemeClr val="accent1">
                      <a:shade val="88000"/>
                      <a:satMod val="110000"/>
                    </a:schemeClr>
                  </a:solidFill>
                  <a:prstDash val="solid"/>
                </a:ln>
                <a:solidFill>
                  <a:srgbClr val="FFFF00"/>
                </a:solidFill>
                <a:latin typeface="Calibri" pitchFamily="34" charset="0"/>
              </a:rPr>
              <a:t>RE</a:t>
            </a:r>
          </a:p>
          <a:p>
            <a:r>
              <a:rPr lang="en-GB" sz="4400" b="1" dirty="0">
                <a:ln w="10541" cmpd="sng">
                  <a:solidFill>
                    <a:schemeClr val="accent1">
                      <a:shade val="88000"/>
                      <a:satMod val="110000"/>
                    </a:schemeClr>
                  </a:solidFill>
                  <a:prstDash val="solid"/>
                </a:ln>
                <a:solidFill>
                  <a:srgbClr val="FFFF00"/>
                </a:solidFill>
                <a:latin typeface="Calibri" pitchFamily="34" charset="0"/>
              </a:rPr>
              <a:t>Science</a:t>
            </a:r>
          </a:p>
          <a:p>
            <a:r>
              <a:rPr lang="en-GB" sz="4400" b="1" dirty="0">
                <a:ln w="10541" cmpd="sng">
                  <a:solidFill>
                    <a:schemeClr val="accent1">
                      <a:shade val="88000"/>
                      <a:satMod val="110000"/>
                    </a:schemeClr>
                  </a:solidFill>
                  <a:prstDash val="solid"/>
                </a:ln>
                <a:solidFill>
                  <a:srgbClr val="FFFF00"/>
                </a:solidFill>
                <a:latin typeface="Calibri" pitchFamily="34" charset="0"/>
              </a:rPr>
              <a:t>Mathematics</a:t>
            </a:r>
          </a:p>
          <a:p>
            <a:r>
              <a:rPr lang="en-GB" sz="4400" b="1" dirty="0">
                <a:ln w="10541" cmpd="sng">
                  <a:solidFill>
                    <a:schemeClr val="accent1">
                      <a:shade val="88000"/>
                      <a:satMod val="110000"/>
                    </a:schemeClr>
                  </a:solidFill>
                  <a:prstDash val="solid"/>
                </a:ln>
                <a:solidFill>
                  <a:srgbClr val="FFFF00"/>
                </a:solidFill>
                <a:latin typeface="Calibri" pitchFamily="34" charset="0"/>
              </a:rPr>
              <a:t>PE</a:t>
            </a:r>
            <a:endParaRPr lang="en-US" sz="4800" b="1" dirty="0">
              <a:ln w="18000">
                <a:solidFill>
                  <a:schemeClr val="accent2">
                    <a:satMod val="140000"/>
                  </a:schemeClr>
                </a:solidFill>
                <a:prstDash val="solid"/>
                <a:miter lim="800000"/>
              </a:ln>
              <a:solidFill>
                <a:srgbClr val="FFFF00"/>
              </a:solidFill>
              <a:latin typeface="Calibri" pitchFamily="34" charset="0"/>
            </a:endParaRPr>
          </a:p>
        </p:txBody>
      </p:sp>
      <p:sp>
        <p:nvSpPr>
          <p:cNvPr id="12" name="Rounded Rectangle 11"/>
          <p:cNvSpPr/>
          <p:nvPr/>
        </p:nvSpPr>
        <p:spPr bwMode="auto">
          <a:xfrm>
            <a:off x="2500298" y="2285992"/>
            <a:ext cx="1785950" cy="100013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4400" dirty="0">
                <a:solidFill>
                  <a:schemeClr val="tx1"/>
                </a:solidFill>
                <a:latin typeface="Calibri" pitchFamily="34" charset="0"/>
              </a:rPr>
              <a:t>T2</a:t>
            </a:r>
            <a:endParaRPr kumimoji="0" lang="en-US" sz="4400" b="0" i="0" u="none" strike="noStrike" cap="none" normalizeH="0" baseline="0" dirty="0">
              <a:ln>
                <a:noFill/>
              </a:ln>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 calcmode="lin" valueType="num">
                                      <p:cBhvr additive="base">
                                        <p:cTn id="4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 calcmode="lin" valueType="num">
                                      <p:cBhvr additive="base">
                                        <p:cTn id="5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3" end="3"/>
                                            </p:txEl>
                                          </p:spTgt>
                                        </p:tgtEl>
                                        <p:attrNameLst>
                                          <p:attrName>style.visibility</p:attrName>
                                        </p:attrNameLst>
                                      </p:cBhvr>
                                      <p:to>
                                        <p:strVal val="visible"/>
                                      </p:to>
                                    </p:set>
                                    <p:anim calcmode="lin" valueType="num">
                                      <p:cBhvr additive="base">
                                        <p:cTn id="6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 calcmode="lin" valueType="num">
                                      <p:cBhvr additive="base">
                                        <p:cTn id="6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1">
                                            <p:txEl>
                                              <p:pRg st="5" end="5"/>
                                            </p:txEl>
                                          </p:spTgt>
                                        </p:tgtEl>
                                        <p:attrNameLst>
                                          <p:attrName>style.visibility</p:attrName>
                                        </p:attrNameLst>
                                      </p:cBhvr>
                                      <p:to>
                                        <p:strVal val="visible"/>
                                      </p:to>
                                    </p:set>
                                    <p:anim calcmode="lin" valueType="num">
                                      <p:cBhvr additive="base">
                                        <p:cTn id="7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1">
                                            <p:txEl>
                                              <p:pRg st="6" end="6"/>
                                            </p:txEl>
                                          </p:spTgt>
                                        </p:tgtEl>
                                        <p:attrNameLst>
                                          <p:attrName>style.visibility</p:attrName>
                                        </p:attrNameLst>
                                      </p:cBhvr>
                                      <p:to>
                                        <p:strVal val="visible"/>
                                      </p:to>
                                    </p:set>
                                    <p:anim calcmode="lin" valueType="num">
                                      <p:cBhvr additive="base">
                                        <p:cTn id="7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1">
                                            <p:txEl>
                                              <p:pRg st="7" end="7"/>
                                            </p:txEl>
                                          </p:spTgt>
                                        </p:tgtEl>
                                        <p:attrNameLst>
                                          <p:attrName>style.visibility</p:attrName>
                                        </p:attrNameLst>
                                      </p:cBhvr>
                                      <p:to>
                                        <p:strVal val="visible"/>
                                      </p:to>
                                    </p:set>
                                    <p:anim calcmode="lin" valueType="num">
                                      <p:cBhvr additive="base">
                                        <p:cTn id="8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1">
                                            <p:txEl>
                                              <p:pRg st="8" end="8"/>
                                            </p:txEl>
                                          </p:spTgt>
                                        </p:tgtEl>
                                        <p:attrNameLst>
                                          <p:attrName>style.visibility</p:attrName>
                                        </p:attrNameLst>
                                      </p:cBhvr>
                                      <p:to>
                                        <p:strVal val="visible"/>
                                      </p:to>
                                    </p:set>
                                    <p:anim calcmode="lin" valueType="num">
                                      <p:cBhvr additive="base">
                                        <p:cTn id="9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52369"/>
            <a:ext cx="5786478" cy="2800767"/>
          </a:xfrm>
          <a:prstGeom prst="rect">
            <a:avLst/>
          </a:prstGeom>
          <a:noFill/>
        </p:spPr>
        <p:txBody>
          <a:bodyPr wrap="square" rtlCol="0">
            <a:spAutoFit/>
            <a:scene3d>
              <a:camera prst="orthographicFront"/>
              <a:lightRig rig="threePt" dir="t"/>
            </a:scene3d>
            <a:sp3d extrusionH="57150">
              <a:bevelT w="38100" h="38100"/>
            </a:sp3d>
          </a:bodyPr>
          <a:lstStyle/>
          <a:p>
            <a:r>
              <a:rPr lang="en-GB" sz="4400" b="1" dirty="0">
                <a:ln w="10541" cmpd="sng">
                  <a:solidFill>
                    <a:schemeClr val="accent1">
                      <a:shade val="88000"/>
                      <a:satMod val="110000"/>
                    </a:schemeClr>
                  </a:solidFill>
                  <a:prstDash val="solid"/>
                </a:ln>
                <a:solidFill>
                  <a:srgbClr val="FFFF00"/>
                </a:solidFill>
                <a:latin typeface="Calibri" pitchFamily="34" charset="0"/>
              </a:rPr>
              <a:t>Art</a:t>
            </a:r>
          </a:p>
          <a:p>
            <a:r>
              <a:rPr lang="en-GB" sz="4400" b="1" dirty="0">
                <a:ln w="10541" cmpd="sng">
                  <a:solidFill>
                    <a:schemeClr val="accent1">
                      <a:shade val="88000"/>
                      <a:satMod val="110000"/>
                    </a:schemeClr>
                  </a:solidFill>
                  <a:prstDash val="solid"/>
                </a:ln>
                <a:solidFill>
                  <a:srgbClr val="FFFF00"/>
                </a:solidFill>
                <a:latin typeface="Calibri" pitchFamily="34" charset="0"/>
              </a:rPr>
              <a:t>Design and Technology</a:t>
            </a:r>
          </a:p>
          <a:p>
            <a:r>
              <a:rPr lang="en-GB" sz="4400" b="1" dirty="0">
                <a:ln w="10541" cmpd="sng">
                  <a:solidFill>
                    <a:schemeClr val="accent1">
                      <a:shade val="88000"/>
                      <a:satMod val="110000"/>
                    </a:schemeClr>
                  </a:solidFill>
                  <a:prstDash val="solid"/>
                </a:ln>
                <a:solidFill>
                  <a:srgbClr val="FFFF00"/>
                </a:solidFill>
                <a:latin typeface="Calibri" pitchFamily="34" charset="0"/>
              </a:rPr>
              <a:t>Drama</a:t>
            </a:r>
          </a:p>
          <a:p>
            <a:r>
              <a:rPr lang="en-GB" sz="4400" b="1" dirty="0">
                <a:ln w="10541" cmpd="sng">
                  <a:solidFill>
                    <a:schemeClr val="accent1">
                      <a:shade val="88000"/>
                      <a:satMod val="110000"/>
                    </a:schemeClr>
                  </a:solidFill>
                  <a:prstDash val="solid"/>
                </a:ln>
                <a:solidFill>
                  <a:srgbClr val="FFFF00"/>
                </a:solidFill>
                <a:latin typeface="Calibri" pitchFamily="34" charset="0"/>
              </a:rPr>
              <a:t>Music</a:t>
            </a:r>
          </a:p>
        </p:txBody>
      </p:sp>
      <p:sp>
        <p:nvSpPr>
          <p:cNvPr id="3" name="Rounded Rectangle 2"/>
          <p:cNvSpPr/>
          <p:nvPr/>
        </p:nvSpPr>
        <p:spPr bwMode="auto">
          <a:xfrm>
            <a:off x="428596" y="357166"/>
            <a:ext cx="8001056" cy="1000132"/>
          </a:xfrm>
          <a:prstGeom prst="roundRect">
            <a:avLst/>
          </a:prstGeom>
          <a:no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0" b="1" dirty="0">
                <a:solidFill>
                  <a:srgbClr val="FFFF00"/>
                </a:solidFill>
                <a:latin typeface="Calibri" pitchFamily="34" charset="0"/>
              </a:rPr>
              <a:t>No change</a:t>
            </a:r>
            <a:endParaRPr kumimoji="0" lang="en-US" sz="6000" b="1" i="0" u="none" strike="noStrike" cap="none" normalizeH="0" baseline="0" dirty="0">
              <a:ln>
                <a:noFill/>
              </a:ln>
              <a:solidFill>
                <a:srgbClr val="FFFF00"/>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subTitle" idx="1"/>
          </p:nvPr>
        </p:nvSpPr>
        <p:spPr>
          <a:xfrm>
            <a:off x="467544" y="2420888"/>
            <a:ext cx="8208912" cy="1752600"/>
          </a:xfrm>
        </p:spPr>
        <p:txBody>
          <a:bodyPr/>
          <a:lstStyle/>
          <a:p>
            <a:r>
              <a:rPr lang="en-GB" sz="5400" b="1" kern="1200" dirty="0">
                <a:ln w="10541" cmpd="sng">
                  <a:solidFill>
                    <a:schemeClr val="accent1">
                      <a:shade val="88000"/>
                      <a:satMod val="110000"/>
                    </a:schemeClr>
                  </a:solidFill>
                  <a:prstDash val="solid"/>
                </a:ln>
                <a:solidFill>
                  <a:srgbClr val="FFFF00"/>
                </a:solidFill>
                <a:effectLst/>
                <a:latin typeface="Calibri" pitchFamily="34" charset="0"/>
              </a:rPr>
              <a:t>How are pupils allocated </a:t>
            </a:r>
          </a:p>
          <a:p>
            <a:r>
              <a:rPr lang="en-GB" sz="5400" b="1" kern="1200" dirty="0">
                <a:ln w="10541" cmpd="sng">
                  <a:solidFill>
                    <a:schemeClr val="accent1">
                      <a:shade val="88000"/>
                      <a:satMod val="110000"/>
                    </a:schemeClr>
                  </a:solidFill>
                  <a:prstDash val="solid"/>
                </a:ln>
                <a:solidFill>
                  <a:srgbClr val="FFFF00"/>
                </a:solidFill>
                <a:effectLst/>
                <a:latin typeface="Calibri" pitchFamily="34" charset="0"/>
              </a:rPr>
              <a:t>to ability groups?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1.3"/>
</p:tagLst>
</file>

<file path=ppt/tags/tag2.xml><?xml version="1.0" encoding="utf-8"?>
<p:tagLst xmlns:a="http://schemas.openxmlformats.org/drawingml/2006/main" xmlns:r="http://schemas.openxmlformats.org/officeDocument/2006/relationships" xmlns:p="http://schemas.openxmlformats.org/presentationml/2006/main">
  <p:tag name="TIMING" val="|2.6|8.6|34.4"/>
</p:tagLst>
</file>

<file path=ppt/tags/tag3.xml><?xml version="1.0" encoding="utf-8"?>
<p:tagLst xmlns:a="http://schemas.openxmlformats.org/drawingml/2006/main" xmlns:r="http://schemas.openxmlformats.org/officeDocument/2006/relationships" xmlns:p="http://schemas.openxmlformats.org/presentationml/2006/main">
  <p:tag name="TIMING" val="|7.6|0.9|1|1.4"/>
</p:tagLst>
</file>

<file path=ppt/tags/tag4.xml><?xml version="1.0" encoding="utf-8"?>
<p:tagLst xmlns:a="http://schemas.openxmlformats.org/drawingml/2006/main" xmlns:r="http://schemas.openxmlformats.org/officeDocument/2006/relationships" xmlns:p="http://schemas.openxmlformats.org/presentationml/2006/main">
  <p:tag name="TIMING" val="|10.6|5.1|3.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9B0F2C2E9F6E48BA9E0950CB26FB5F" ma:contentTypeVersion="13" ma:contentTypeDescription="Create a new document." ma:contentTypeScope="" ma:versionID="6fb177aa61ac96d4fe69f509dcf05e01">
  <xsd:schema xmlns:xsd="http://www.w3.org/2001/XMLSchema" xmlns:xs="http://www.w3.org/2001/XMLSchema" xmlns:p="http://schemas.microsoft.com/office/2006/metadata/properties" xmlns:ns3="62730b80-4998-441a-8323-805772835bab" xmlns:ns4="b15562c3-0d03-41fc-884e-a55c3952ce15" targetNamespace="http://schemas.microsoft.com/office/2006/metadata/properties" ma:root="true" ma:fieldsID="f42f72c1a3353a52be49cfc4aa10d8d4" ns3:_="" ns4:_="">
    <xsd:import namespace="62730b80-4998-441a-8323-805772835bab"/>
    <xsd:import namespace="b15562c3-0d03-41fc-884e-a55c3952ce1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30b80-4998-441a-8323-805772835b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5562c3-0d03-41fc-884e-a55c3952ce1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BDDBA2-8ECB-4415-B803-0B40EE7784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30b80-4998-441a-8323-805772835bab"/>
    <ds:schemaRef ds:uri="b15562c3-0d03-41fc-884e-a55c3952ce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CA33BF-3F59-47C6-BCC1-C0F6C9847012}">
  <ds:schemaRefs>
    <ds:schemaRef ds:uri="http://schemas.microsoft.com/sharepoint/v3/contenttype/forms"/>
  </ds:schemaRefs>
</ds:datastoreItem>
</file>

<file path=customXml/itemProps3.xml><?xml version="1.0" encoding="utf-8"?>
<ds:datastoreItem xmlns:ds="http://schemas.openxmlformats.org/officeDocument/2006/customXml" ds:itemID="{573B0746-CC32-4A27-BCF4-B799702B926A}">
  <ds:schemaRefs>
    <ds:schemaRef ds:uri="http://www.w3.org/XML/1998/namespace"/>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b15562c3-0d03-41fc-884e-a55c3952ce15"/>
    <ds:schemaRef ds:uri="62730b80-4998-441a-8323-805772835bab"/>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2004</TotalTime>
  <Words>4405</Words>
  <Application>Microsoft Office PowerPoint</Application>
  <PresentationFormat>On-screen Show (4:3)</PresentationFormat>
  <Paragraphs>2712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Default Design</vt:lpstr>
      <vt:lpstr>PowerPoint Presentation</vt:lpstr>
      <vt:lpstr>PowerPoint Presentation</vt:lpstr>
      <vt:lpstr>PowerPoint Presentation</vt:lpstr>
      <vt:lpstr>Helping pupils to succeed</vt:lpstr>
      <vt:lpstr>Grouping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 Scores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Lady’s Catholic High School</dc:title>
  <dc:creator>R Charnock</dc:creator>
  <cp:lastModifiedBy>Geoff Diggles</cp:lastModifiedBy>
  <cp:revision>170</cp:revision>
  <cp:lastPrinted>2022-10-18T08:32:54Z</cp:lastPrinted>
  <dcterms:created xsi:type="dcterms:W3CDTF">2004-11-03T20:04:21Z</dcterms:created>
  <dcterms:modified xsi:type="dcterms:W3CDTF">2022-10-21T12:54:45Z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0x0101000D9B0F2C2E9F6E48BA9E0950CB26FB5F</vt:lpwstr>
  </property>
</Properties>
</file>